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98" r:id="rId3"/>
    <p:sldId id="297" r:id="rId4"/>
    <p:sldId id="300"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99" r:id="rId35"/>
    <p:sldId id="286" r:id="rId36"/>
    <p:sldId id="287" r:id="rId37"/>
    <p:sldId id="288" r:id="rId38"/>
    <p:sldId id="289" r:id="rId39"/>
    <p:sldId id="296" r:id="rId40"/>
    <p:sldId id="290" r:id="rId41"/>
    <p:sldId id="291" r:id="rId42"/>
    <p:sldId id="292" r:id="rId43"/>
    <p:sldId id="293" r:id="rId44"/>
    <p:sldId id="294" r:id="rId45"/>
    <p:sldId id="295" r:id="rId46"/>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37" d="100"/>
          <a:sy n="37" d="100"/>
        </p:scale>
        <p:origin x="-141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32639322-3639-4134-9B7D-7DE93BB4913D}" type="datetimeFigureOut">
              <a:rPr lang="fa-IR" smtClean="0"/>
              <a:pPr/>
              <a:t>1436/05/24</a:t>
            </a:fld>
            <a:endParaRPr lang="fa-IR"/>
          </a:p>
        </p:txBody>
      </p:sp>
      <p:sp>
        <p:nvSpPr>
          <p:cNvPr id="17" name="Footer Placeholder 16"/>
          <p:cNvSpPr>
            <a:spLocks noGrp="1"/>
          </p:cNvSpPr>
          <p:nvPr>
            <p:ph type="ftr" sz="quarter" idx="11"/>
          </p:nvPr>
        </p:nvSpPr>
        <p:spPr/>
        <p:txBody>
          <a:bodyPr/>
          <a:lstStyle/>
          <a:p>
            <a:endParaRPr lang="fa-IR"/>
          </a:p>
        </p:txBody>
      </p:sp>
      <p:sp>
        <p:nvSpPr>
          <p:cNvPr id="29" name="Slide Number Placeholder 28"/>
          <p:cNvSpPr>
            <a:spLocks noGrp="1"/>
          </p:cNvSpPr>
          <p:nvPr>
            <p:ph type="sldNum" sz="quarter" idx="12"/>
          </p:nvPr>
        </p:nvSpPr>
        <p:spPr/>
        <p:txBody>
          <a:bodyPr/>
          <a:lstStyle/>
          <a:p>
            <a:fld id="{30850F1C-9CDE-4765-812D-14F387251E25}" type="slidenum">
              <a:rPr lang="fa-IR" smtClean="0"/>
              <a:pPr/>
              <a:t>‹#›</a:t>
            </a:fld>
            <a:endParaRPr lang="fa-I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2639322-3639-4134-9B7D-7DE93BB4913D}" type="datetimeFigureOut">
              <a:rPr lang="fa-IR" smtClean="0"/>
              <a:pPr/>
              <a:t>1436/05/24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0850F1C-9CDE-4765-812D-14F387251E25}"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2639322-3639-4134-9B7D-7DE93BB4913D}" type="datetimeFigureOut">
              <a:rPr lang="fa-IR" smtClean="0"/>
              <a:pPr/>
              <a:t>1436/05/24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0850F1C-9CDE-4765-812D-14F387251E25}"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2639322-3639-4134-9B7D-7DE93BB4913D}" type="datetimeFigureOut">
              <a:rPr lang="fa-IR" smtClean="0"/>
              <a:pPr/>
              <a:t>1436/05/24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0850F1C-9CDE-4765-812D-14F387251E25}" type="slidenum">
              <a:rPr lang="fa-IR" smtClean="0"/>
              <a:pPr/>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2639322-3639-4134-9B7D-7DE93BB4913D}" type="datetimeFigureOut">
              <a:rPr lang="fa-IR" smtClean="0"/>
              <a:pPr/>
              <a:t>1436/05/24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a:xfrm>
            <a:off x="7924800" y="6416675"/>
            <a:ext cx="762000" cy="365125"/>
          </a:xfrm>
        </p:spPr>
        <p:txBody>
          <a:bodyPr/>
          <a:lstStyle/>
          <a:p>
            <a:fld id="{30850F1C-9CDE-4765-812D-14F387251E25}" type="slidenum">
              <a:rPr lang="fa-IR" smtClean="0"/>
              <a:pPr/>
              <a:t>‹#›</a:t>
            </a:fld>
            <a:endParaRPr lang="fa-I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2639322-3639-4134-9B7D-7DE93BB4913D}" type="datetimeFigureOut">
              <a:rPr lang="fa-IR" smtClean="0"/>
              <a:pPr/>
              <a:t>1436/05/24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30850F1C-9CDE-4765-812D-14F387251E25}" type="slidenum">
              <a:rPr lang="fa-IR" smtClean="0"/>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2639322-3639-4134-9B7D-7DE93BB4913D}" type="datetimeFigureOut">
              <a:rPr lang="fa-IR" smtClean="0"/>
              <a:pPr/>
              <a:t>1436/05/24</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30850F1C-9CDE-4765-812D-14F387251E25}" type="slidenum">
              <a:rPr lang="fa-IR" smtClean="0"/>
              <a:pPr/>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2639322-3639-4134-9B7D-7DE93BB4913D}" type="datetimeFigureOut">
              <a:rPr lang="fa-IR" smtClean="0"/>
              <a:pPr/>
              <a:t>1436/05/24</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30850F1C-9CDE-4765-812D-14F387251E25}"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639322-3639-4134-9B7D-7DE93BB4913D}" type="datetimeFigureOut">
              <a:rPr lang="fa-IR" smtClean="0"/>
              <a:pPr/>
              <a:t>1436/05/24</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30850F1C-9CDE-4765-812D-14F387251E25}"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2639322-3639-4134-9B7D-7DE93BB4913D}" type="datetimeFigureOut">
              <a:rPr lang="fa-IR" smtClean="0"/>
              <a:pPr/>
              <a:t>1436/05/24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30850F1C-9CDE-4765-812D-14F387251E25}" type="slidenum">
              <a:rPr lang="fa-IR" smtClean="0"/>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2639322-3639-4134-9B7D-7DE93BB4913D}" type="datetimeFigureOut">
              <a:rPr lang="fa-IR" smtClean="0"/>
              <a:pPr/>
              <a:t>1436/05/24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30850F1C-9CDE-4765-812D-14F387251E25}" type="slidenum">
              <a:rPr lang="fa-IR" smtClean="0"/>
              <a:pPr/>
              <a:t>‹#›</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2639322-3639-4134-9B7D-7DE93BB4913D}" type="datetimeFigureOut">
              <a:rPr lang="fa-IR" smtClean="0"/>
              <a:pPr/>
              <a:t>1436/05/24</a:t>
            </a:fld>
            <a:endParaRPr lang="fa-I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fa-I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30850F1C-9CDE-4765-812D-14F387251E25}" type="slidenum">
              <a:rPr lang="fa-IR" smtClean="0"/>
              <a:pPr/>
              <a:t>‹#›</a:t>
            </a:fld>
            <a:endParaRPr lang="fa-I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1"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r" rtl="1"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r" rtl="1"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r" rtl="1"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r" rtl="1"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r" rtl="1"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r" rtl="1"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r" rtl="1"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r" rtl="1"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r" rtl="1"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 Id="rId5" Type="http://schemas.openxmlformats.org/officeDocument/2006/relationships/image" Target="../media/image35.png"/><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health.harvard.edu/family-health-guid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2656"/>
            <a:ext cx="7772400" cy="5832647"/>
          </a:xfrm>
        </p:spPr>
        <p:txBody>
          <a:bodyPr/>
          <a:lstStyle/>
          <a:p>
            <a:endParaRPr lang="fa-IR" dirty="0"/>
          </a:p>
        </p:txBody>
      </p:sp>
      <p:sp>
        <p:nvSpPr>
          <p:cNvPr id="3" name="Subtitle 2"/>
          <p:cNvSpPr>
            <a:spLocks noGrp="1"/>
          </p:cNvSpPr>
          <p:nvPr>
            <p:ph type="subTitle" idx="1"/>
          </p:nvPr>
        </p:nvSpPr>
        <p:spPr/>
        <p:txBody>
          <a:bodyPr/>
          <a:lstStyle/>
          <a:p>
            <a:endParaRPr lang="fa-IR"/>
          </a:p>
        </p:txBody>
      </p:sp>
      <p:pic>
        <p:nvPicPr>
          <p:cNvPr id="1026" name="Picture 2"/>
          <p:cNvPicPr>
            <a:picLocks noChangeAspect="1" noChangeArrowheads="1"/>
          </p:cNvPicPr>
          <p:nvPr/>
        </p:nvPicPr>
        <p:blipFill>
          <a:blip r:embed="rId2" cstate="print"/>
          <a:srcRect/>
          <a:stretch>
            <a:fillRect/>
          </a:stretch>
        </p:blipFill>
        <p:spPr bwMode="auto">
          <a:xfrm>
            <a:off x="467544" y="207928"/>
            <a:ext cx="8136904" cy="59573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normAutofit fontScale="62500" lnSpcReduction="20000"/>
          </a:bodyPr>
          <a:lstStyle/>
          <a:p>
            <a:endParaRPr lang="en-US" dirty="0" smtClean="0"/>
          </a:p>
          <a:p>
            <a:endParaRPr lang="en-US" dirty="0"/>
          </a:p>
          <a:p>
            <a:endParaRPr lang="en-US" dirty="0" smtClean="0"/>
          </a:p>
          <a:p>
            <a:pPr algn="l" rtl="0"/>
            <a:r>
              <a:rPr lang="en-US" b="1" dirty="0"/>
              <a:t>Eat Brazil nuts.</a:t>
            </a:r>
            <a:endParaRPr lang="en-US" dirty="0"/>
          </a:p>
          <a:p>
            <a:pPr algn="l" rtl="0"/>
            <a:r>
              <a:rPr lang="en-US" dirty="0"/>
              <a:t>They’re rich in selenium, a trace mineral found in soil that convinces cancer cells to commit suicide and helps cells repair their DNA. A Harvard study of more than 1,000 men with prostate cancer found </a:t>
            </a:r>
            <a:r>
              <a:rPr lang="en-US" b="1" dirty="0"/>
              <a:t>those with the highest blood levels of selenium were 48 percent less likely to develop advanced disease over 13 years than men with the lowest levels. And a dramatic five-year study conducted at Cornell University and the University of Arizona showed that 200 micrograms of selenium daily—the amount in just two unshelled Brazil nuts—resulted in 63 percent fewer prostate tumors</a:t>
            </a:r>
            <a:r>
              <a:rPr lang="en-US" dirty="0"/>
              <a:t>, 58 percent fewer colorectal cancers</a:t>
            </a:r>
            <a:r>
              <a:rPr lang="en-US" b="1" dirty="0"/>
              <a:t>, 46 percent fewer lung malignancies, and a 39 percent overall decrease in cancer deaths</a:t>
            </a:r>
            <a:r>
              <a:rPr lang="en-US" dirty="0"/>
              <a:t>. Make sure to get selenium from food, not supplements. Research shows that men who consumed selenium supplements actually had an increased prostate cancer risk.</a:t>
            </a:r>
          </a:p>
          <a:p>
            <a:endParaRPr lang="fa-IR" dirty="0"/>
          </a:p>
        </p:txBody>
      </p:sp>
      <p:pic>
        <p:nvPicPr>
          <p:cNvPr id="4" name="Picture 3" descr="http://www.rd.com/wp-content/uploads/2014/09/07-prevent-cancer-brazil-nuts-sl.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1800" y="260649"/>
            <a:ext cx="3619500" cy="2232248"/>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normAutofit fontScale="85000" lnSpcReduction="20000"/>
          </a:bodyPr>
          <a:lstStyle/>
          <a:p>
            <a:endParaRPr lang="en-US" dirty="0" smtClean="0"/>
          </a:p>
          <a:p>
            <a:endParaRPr lang="en-US" dirty="0"/>
          </a:p>
          <a:p>
            <a:endParaRPr lang="en-US" dirty="0" smtClean="0"/>
          </a:p>
          <a:p>
            <a:pPr algn="l" rtl="0"/>
            <a:endParaRPr lang="en-US" b="1" dirty="0" smtClean="0"/>
          </a:p>
          <a:p>
            <a:pPr algn="l" rtl="0"/>
            <a:r>
              <a:rPr lang="en-US" b="1" dirty="0" smtClean="0"/>
              <a:t>Eat </a:t>
            </a:r>
            <a:r>
              <a:rPr lang="en-US" b="1" dirty="0"/>
              <a:t>garlic.</a:t>
            </a:r>
            <a:endParaRPr lang="en-US" dirty="0"/>
          </a:p>
          <a:p>
            <a:pPr algn="l" rtl="0"/>
            <a:r>
              <a:rPr lang="en-US" dirty="0"/>
              <a:t>This pungent herb contains </a:t>
            </a:r>
            <a:r>
              <a:rPr lang="en-US" dirty="0" err="1"/>
              <a:t>allyl</a:t>
            </a:r>
            <a:r>
              <a:rPr lang="en-US" dirty="0"/>
              <a:t> sulfur compounds that may stimulate the immune system’s natural defenses against cancer, and may have the potential to help the body get rid of cancer-causing chemicals and help cause cancer cells to die naturally, a process called apoptosis. The Iowa Women’s Health Study showed that </a:t>
            </a:r>
            <a:r>
              <a:rPr lang="en-US" b="1" dirty="0"/>
              <a:t>women who consumed the highest amounts of garlic had a 50 percent lower risk of colon cancer compared with women who ate the least.</a:t>
            </a:r>
            <a:endParaRPr lang="en-US" dirty="0"/>
          </a:p>
          <a:p>
            <a:endParaRPr lang="fa-IR" dirty="0"/>
          </a:p>
        </p:txBody>
      </p:sp>
      <p:pic>
        <p:nvPicPr>
          <p:cNvPr id="4" name="Picture 3" descr="http://www.rd.com/wp-content/uploads/2014/09/08-prevent-cancer-garlic-sl.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1800" y="260649"/>
            <a:ext cx="3619500" cy="2664296"/>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normAutofit/>
          </a:bodyPr>
          <a:lstStyle/>
          <a:p>
            <a:endParaRPr lang="en-US" dirty="0" smtClean="0"/>
          </a:p>
          <a:p>
            <a:endParaRPr lang="en-US" dirty="0"/>
          </a:p>
          <a:p>
            <a:endParaRPr lang="en-US" dirty="0" smtClean="0"/>
          </a:p>
          <a:p>
            <a:pPr algn="l" rtl="0"/>
            <a:r>
              <a:rPr lang="en-US" b="1" dirty="0"/>
              <a:t>Eat cruciferous veggies.</a:t>
            </a:r>
            <a:endParaRPr lang="en-US" dirty="0"/>
          </a:p>
          <a:p>
            <a:pPr algn="l" rtl="0"/>
            <a:r>
              <a:rPr lang="en-US" dirty="0"/>
              <a:t>People who eat broccoli and its cousins such as cabbage, cauliflower, broccoli, and </a:t>
            </a:r>
            <a:r>
              <a:rPr lang="en-US" dirty="0" err="1"/>
              <a:t>bok</a:t>
            </a:r>
            <a:r>
              <a:rPr lang="en-US" dirty="0"/>
              <a:t> </a:t>
            </a:r>
            <a:r>
              <a:rPr lang="en-US" dirty="0" err="1"/>
              <a:t>choy</a:t>
            </a:r>
            <a:r>
              <a:rPr lang="en-US" dirty="0"/>
              <a:t> at least </a:t>
            </a:r>
            <a:r>
              <a:rPr lang="en-US" b="1" dirty="0"/>
              <a:t>once per week have a lower risk of kidney cancer compared with people who consume them less than once a month, according to a multinational European study.</a:t>
            </a:r>
            <a:endParaRPr lang="en-US" dirty="0"/>
          </a:p>
          <a:p>
            <a:endParaRPr lang="fa-IR" dirty="0"/>
          </a:p>
        </p:txBody>
      </p:sp>
      <p:pic>
        <p:nvPicPr>
          <p:cNvPr id="4" name="Picture 3" descr="http://www.rd.com/wp-content/uploads/2014/09/09-prevent-cancer-cauliflower-sl.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1800" y="260648"/>
            <a:ext cx="3619500" cy="2714625"/>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normAutofit fontScale="77500" lnSpcReduction="20000"/>
          </a:bodyPr>
          <a:lstStyle/>
          <a:p>
            <a:endParaRPr lang="en-US" dirty="0" smtClean="0"/>
          </a:p>
          <a:p>
            <a:endParaRPr lang="en-US" dirty="0"/>
          </a:p>
          <a:p>
            <a:endParaRPr lang="en-US" dirty="0" smtClean="0"/>
          </a:p>
          <a:p>
            <a:pPr algn="l" rtl="0"/>
            <a:endParaRPr lang="en-US" b="1" dirty="0" smtClean="0"/>
          </a:p>
          <a:p>
            <a:pPr algn="l" rtl="0"/>
            <a:r>
              <a:rPr lang="en-US" b="1" dirty="0" smtClean="0"/>
              <a:t>Make </a:t>
            </a:r>
            <a:r>
              <a:rPr lang="en-US" b="1" dirty="0"/>
              <a:t>a cancer-fighting dinner.</a:t>
            </a:r>
            <a:endParaRPr lang="en-US" dirty="0"/>
          </a:p>
          <a:p>
            <a:pPr algn="l" rtl="0"/>
            <a:r>
              <a:rPr lang="en-US" sz="3100" dirty="0"/>
              <a:t>Sauté </a:t>
            </a:r>
            <a:r>
              <a:rPr lang="en-US" sz="3100" b="1" dirty="0"/>
              <a:t>two cloves of crushed garlic in two tablespoons of olive oil</a:t>
            </a:r>
            <a:r>
              <a:rPr lang="en-US" sz="3100" dirty="0"/>
              <a:t>, then mix in a can of low-sodium diced tomatoes. Stir gently until heated and serve over one cup of whole-wheat pasta. You'll get the cancer-preventing benefits of garlic, plus the </a:t>
            </a:r>
            <a:r>
              <a:rPr lang="en-US" sz="3100" dirty="0" err="1"/>
              <a:t>lycopene</a:t>
            </a:r>
            <a:r>
              <a:rPr lang="en-US" sz="3100" dirty="0"/>
              <a:t> in the tomatoes protects against colon, prostate, lung, and bladder cancers, the olive oil helps your body absorb the </a:t>
            </a:r>
            <a:r>
              <a:rPr lang="en-US" sz="3100" dirty="0" err="1"/>
              <a:t>lycopene</a:t>
            </a:r>
            <a:r>
              <a:rPr lang="en-US" sz="3100" dirty="0"/>
              <a:t>, and the fiber-filled pasta reduces your risk of colon cancer.</a:t>
            </a:r>
          </a:p>
          <a:p>
            <a:endParaRPr lang="fa-IR" dirty="0"/>
          </a:p>
        </p:txBody>
      </p:sp>
      <p:pic>
        <p:nvPicPr>
          <p:cNvPr id="4" name="Picture 3" descr="http://www.rd.com/wp-content/uploads/2014/09/10-prevent-cancer-dinner-sl.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5816" y="188640"/>
            <a:ext cx="3619500" cy="2714625"/>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normAutofit/>
          </a:bodyPr>
          <a:lstStyle/>
          <a:p>
            <a:endParaRPr lang="en-US" dirty="0" smtClean="0"/>
          </a:p>
          <a:p>
            <a:endParaRPr lang="en-US" sz="2600" dirty="0"/>
          </a:p>
          <a:p>
            <a:endParaRPr lang="en-US" sz="2600" dirty="0" smtClean="0"/>
          </a:p>
          <a:p>
            <a:pPr algn="l" rtl="0"/>
            <a:r>
              <a:rPr lang="en-US" sz="2800" b="1" dirty="0"/>
              <a:t>Eat artichokes. </a:t>
            </a:r>
            <a:endParaRPr lang="en-US" sz="2800" dirty="0"/>
          </a:p>
          <a:p>
            <a:pPr algn="l" rtl="0"/>
            <a:r>
              <a:rPr lang="en-US" sz="2600" dirty="0" smtClean="0"/>
              <a:t>Artichokes </a:t>
            </a:r>
            <a:r>
              <a:rPr lang="en-US" sz="2600" dirty="0"/>
              <a:t>are a great source of </a:t>
            </a:r>
            <a:r>
              <a:rPr lang="en-US" sz="2600" b="1" dirty="0" err="1"/>
              <a:t>silymarin</a:t>
            </a:r>
            <a:r>
              <a:rPr lang="en-US" sz="2600" dirty="0"/>
              <a:t>, an antioxidant that may help prevent skin cancer by slowing cancer cell growth. To eat, peel off the tough outer leaves on the bottom, slice the bottom, and cut off the spiky top. Then boil or steam until tender, about 30-45 minutes. Drain and eat.</a:t>
            </a:r>
          </a:p>
          <a:p>
            <a:endParaRPr lang="fa-IR" dirty="0"/>
          </a:p>
        </p:txBody>
      </p:sp>
      <p:pic>
        <p:nvPicPr>
          <p:cNvPr id="4" name="Picture 3" descr="http://www.rd.com/wp-content/uploads/2014/09/11-prevent-cancer-artichoke-sl.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7824" y="260648"/>
            <a:ext cx="3619500" cy="2714625"/>
          </a:xfrm>
          <a:prstGeom prst="rect">
            <a:avLst/>
          </a:prstGeom>
          <a:noFill/>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normAutofit fontScale="32500" lnSpcReduction="20000"/>
          </a:bodyPr>
          <a:lstStyle/>
          <a:p>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endParaRPr lang="en-US" sz="4300" dirty="0"/>
          </a:p>
          <a:p>
            <a:pPr algn="l" rtl="0"/>
            <a:r>
              <a:rPr lang="en-US" sz="7400" b="1" dirty="0" smtClean="0"/>
              <a:t>Get </a:t>
            </a:r>
            <a:r>
              <a:rPr lang="en-US" sz="7400" b="1" dirty="0"/>
              <a:t>15 minutes of sun a </a:t>
            </a:r>
            <a:r>
              <a:rPr lang="en-US" sz="7400" b="1" dirty="0" smtClean="0"/>
              <a:t>day</a:t>
            </a:r>
          </a:p>
          <a:p>
            <a:pPr algn="l" rtl="0"/>
            <a:r>
              <a:rPr lang="en-US" sz="5500" dirty="0" smtClean="0"/>
              <a:t>Almost </a:t>
            </a:r>
            <a:r>
              <a:rPr lang="en-US" sz="5500" dirty="0"/>
              <a:t>90 percent of </a:t>
            </a:r>
            <a:r>
              <a:rPr lang="en-US" sz="5500" dirty="0" smtClean="0"/>
              <a:t>your body’s vitamin D comes directly from the sunlight—not from food or supplements</a:t>
            </a:r>
            <a:r>
              <a:rPr lang="en-US" sz="5500" dirty="0"/>
              <a:t>. Studies have shown that a vitamin D deficiency can reduce communication between cells, causing them to stop sticking together and allowing cancer cells to spread, according to Cancer.net, a patient information website from the American Society of Clinical Oncology. Vitamin D may also help promote proper cell maturation and reproduction; kinks in these processes can lead to cancer growth. </a:t>
            </a:r>
            <a:r>
              <a:rPr lang="en-US" sz="5500" b="1" dirty="0"/>
              <a:t>People with low levels of vitamin D have a higher risk of multiple cancers, including breast, colon, prostate, ovarian, and stomach, as well as osteoporosis, diabetes, multiple sclerosis, and high blood pressure</a:t>
            </a:r>
            <a:r>
              <a:rPr lang="en-US" sz="5500" dirty="0"/>
              <a:t>. But avoid overexposure, which can cause skin cancer—you only need a few minutes a day to produce adequate vitamin D levels.</a:t>
            </a:r>
          </a:p>
          <a:p>
            <a:endParaRPr lang="fa-IR" dirty="0"/>
          </a:p>
        </p:txBody>
      </p:sp>
      <p:pic>
        <p:nvPicPr>
          <p:cNvPr id="4" name="Picture 3" descr="http://www.rd.com/wp-content/uploads/2014/09/12-prevent-cancer-sun-sl.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5816" y="332656"/>
            <a:ext cx="3619500" cy="2376264"/>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normAutofit fontScale="62500" lnSpcReduction="20000"/>
          </a:bodyPr>
          <a:lstStyle/>
          <a:p>
            <a:endParaRPr lang="en-US" dirty="0" smtClean="0"/>
          </a:p>
          <a:p>
            <a:endParaRPr lang="en-US" dirty="0"/>
          </a:p>
          <a:p>
            <a:endParaRPr lang="en-US" dirty="0" smtClean="0"/>
          </a:p>
          <a:p>
            <a:pPr algn="l" rtl="0"/>
            <a:r>
              <a:rPr lang="en-US" b="1" dirty="0" smtClean="0"/>
              <a:t>Marinate </a:t>
            </a:r>
            <a:r>
              <a:rPr lang="en-US" b="1" dirty="0"/>
              <a:t>your meat. </a:t>
            </a:r>
            <a:endParaRPr lang="en-US" dirty="0"/>
          </a:p>
          <a:p>
            <a:pPr algn="l" rtl="0"/>
            <a:endParaRPr lang="en-US" dirty="0" smtClean="0"/>
          </a:p>
          <a:p>
            <a:pPr algn="l" rtl="0"/>
            <a:r>
              <a:rPr lang="en-US" dirty="0" smtClean="0"/>
              <a:t>The </a:t>
            </a:r>
            <a:r>
              <a:rPr lang="en-US" dirty="0"/>
              <a:t>high temperature required to grill meat (and broil and fry, for that matter) creates compounds called heterocyclic amines that are linked to cancer. These compounds may </a:t>
            </a:r>
            <a:r>
              <a:rPr lang="en-US" b="1" dirty="0"/>
              <a:t>damage DNA enough to spur the growth of tumors in the colon, breast, prostate, and lymph cells. </a:t>
            </a:r>
            <a:r>
              <a:rPr lang="en-US" dirty="0"/>
              <a:t>One University of Minnesota study found that eating charred meat regularly can increase pancreatic cancer risk by up to 60 percent. According to research in the </a:t>
            </a:r>
            <a:r>
              <a:rPr lang="en-US" i="1" dirty="0"/>
              <a:t>Journal of Agriculture and Food Chemistry</a:t>
            </a:r>
            <a:r>
              <a:rPr lang="en-US" dirty="0"/>
              <a:t>, marinating red meat in beer or wine for two hours prior to cooking reduced the amount of these harmful compounds. Kansas State University research found that </a:t>
            </a:r>
            <a:r>
              <a:rPr lang="en-US" b="1" dirty="0"/>
              <a:t>rubbing rosemary onto uncooked meats </a:t>
            </a:r>
            <a:r>
              <a:rPr lang="en-US" dirty="0"/>
              <a:t>blocks the formation of these cancer-causing compounds by up to 100 percent. You can also rub a couple of cut kiwifruit on a low-fat cut of meat as a tenderizer to help protect the meat during grilling from those harmful cancer-causing compounds.</a:t>
            </a:r>
          </a:p>
          <a:p>
            <a:endParaRPr lang="fa-IR" dirty="0"/>
          </a:p>
        </p:txBody>
      </p:sp>
      <p:pic>
        <p:nvPicPr>
          <p:cNvPr id="4" name="Picture 3" descr="http://www.rd.com/wp-content/uploads/2014/09/13-prevent-cancer-marinated-meat-sl.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5816" y="188640"/>
            <a:ext cx="3619500" cy="2232248"/>
          </a:xfrm>
          <a:prstGeom prst="rect">
            <a:avLst/>
          </a:prstGeom>
          <a:noFill/>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normAutofit fontScale="70000" lnSpcReduction="20000"/>
          </a:bodyPr>
          <a:lstStyle/>
          <a:p>
            <a:endParaRPr lang="en-US" dirty="0" smtClean="0"/>
          </a:p>
          <a:p>
            <a:endParaRPr lang="en-US" dirty="0"/>
          </a:p>
          <a:p>
            <a:endParaRPr lang="en-US" dirty="0" smtClean="0"/>
          </a:p>
          <a:p>
            <a:pPr algn="l" rtl="0"/>
            <a:endParaRPr lang="en-US" b="1" dirty="0" smtClean="0"/>
          </a:p>
          <a:p>
            <a:pPr algn="l" rtl="0"/>
            <a:r>
              <a:rPr lang="en-US" b="1" dirty="0" smtClean="0"/>
              <a:t>Drink </a:t>
            </a:r>
            <a:r>
              <a:rPr lang="en-US" b="1" dirty="0"/>
              <a:t>green </a:t>
            </a:r>
            <a:r>
              <a:rPr lang="en-US" b="1" dirty="0" smtClean="0"/>
              <a:t>tea. </a:t>
            </a:r>
            <a:endParaRPr lang="en-US" dirty="0"/>
          </a:p>
          <a:p>
            <a:pPr algn="l" rtl="0"/>
            <a:r>
              <a:rPr lang="en-US" sz="2900" dirty="0"/>
              <a:t>More than 50 studies on the association between tea and cancer risk have been published since 2006, according to the National Cancer Institute. While findings have been inconsistent—partly due to variations in types of tea and differences in preparation and consumption—some papers have </a:t>
            </a:r>
            <a:r>
              <a:rPr lang="en-US" sz="2900" b="1" dirty="0"/>
              <a:t>found tea drinkers have a reduced risk of breast, ovarian, colon, prostate and lung cancer.</a:t>
            </a:r>
            <a:r>
              <a:rPr lang="en-US" sz="2900" dirty="0"/>
              <a:t> The healing powers of green tea have been valued in Asia for thousands of years. Some scientists believe that a chemical in green tea, EGCG, could be one of the most powerful anti-cancer compounds ever discovered due to the high number of antioxidants.</a:t>
            </a:r>
          </a:p>
          <a:p>
            <a:endParaRPr lang="fa-IR" dirty="0"/>
          </a:p>
        </p:txBody>
      </p:sp>
      <p:pic>
        <p:nvPicPr>
          <p:cNvPr id="4" name="Picture 3" descr="http://www.rd.com/wp-content/uploads/2014/09/14-prevent-cancer-green-tea-sl.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7824" y="0"/>
            <a:ext cx="3619500" cy="2708919"/>
          </a:xfrm>
          <a:prstGeom prst="rect">
            <a:avLst/>
          </a:prstGeom>
          <a:noFill/>
          <a:ln>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normAutofit fontScale="77500" lnSpcReduction="20000"/>
          </a:bodyPr>
          <a:lstStyle/>
          <a:p>
            <a:endParaRPr lang="en-US" dirty="0" smtClean="0"/>
          </a:p>
          <a:p>
            <a:endParaRPr lang="en-US" dirty="0"/>
          </a:p>
          <a:p>
            <a:pPr algn="l" rtl="0"/>
            <a:endParaRPr lang="en-US" b="1" dirty="0" smtClean="0"/>
          </a:p>
          <a:p>
            <a:pPr algn="l" rtl="0"/>
            <a:r>
              <a:rPr lang="en-US" b="1" dirty="0" smtClean="0"/>
              <a:t>Eat </a:t>
            </a:r>
            <a:r>
              <a:rPr lang="en-US" b="1" dirty="0"/>
              <a:t>wild salmon.</a:t>
            </a:r>
            <a:endParaRPr lang="en-US" sz="2600" dirty="0"/>
          </a:p>
          <a:p>
            <a:pPr algn="l" rtl="0"/>
            <a:r>
              <a:rPr lang="en-US" sz="2600" b="1" dirty="0"/>
              <a:t>Women who ate fish three times a week or more were 33 percent less likely to have polyps, or growths of tissue in the colon that can turn into cancer, according to a study in the </a:t>
            </a:r>
            <a:r>
              <a:rPr lang="en-US" sz="2600" b="1" i="1" dirty="0"/>
              <a:t>American Journal of Clinical Nutrition</a:t>
            </a:r>
            <a:r>
              <a:rPr lang="en-US" sz="2600" dirty="0"/>
              <a:t>. Fish, especially salmon, is packed with anti-inflammatory </a:t>
            </a:r>
            <a:r>
              <a:rPr lang="en-US" sz="2600" b="1" dirty="0"/>
              <a:t>omega-3 fatty acids</a:t>
            </a:r>
            <a:r>
              <a:rPr lang="en-US" sz="2600" dirty="0"/>
              <a:t>, which are likely responsible for the cancer-fighting effects. Australian researchers found that people who ate four or more servings of fish per week were nearly one-third less likely to develop the blood cancers leukemia, myeloma, and non-Hodgkin’s lymphoma. Other studies show a link between eating fatty fish (salmon, mackerel, halibut, sardines, and tuna, as well as shrimp and scallops) with a reduced risk of endometrial cancer in women.</a:t>
            </a:r>
          </a:p>
          <a:p>
            <a:endParaRPr lang="fa-IR" sz="2600" dirty="0"/>
          </a:p>
        </p:txBody>
      </p:sp>
      <p:pic>
        <p:nvPicPr>
          <p:cNvPr id="4" name="Picture 3" descr="http://www.rd.com/wp-content/uploads/2014/09/16-prevent-cancer-salmon-sl.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7824" y="0"/>
            <a:ext cx="3619500" cy="2492895"/>
          </a:xfrm>
          <a:prstGeom prst="rect">
            <a:avLst/>
          </a:prstGeom>
          <a:noFill/>
          <a:ln>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pPr algn="l" rtl="0"/>
            <a:r>
              <a:rPr lang="en-US" b="1" dirty="0"/>
              <a:t>Snack on kiwi. </a:t>
            </a:r>
            <a:endParaRPr lang="en-US" dirty="0"/>
          </a:p>
          <a:p>
            <a:pPr algn="l" rtl="0"/>
            <a:r>
              <a:rPr lang="en-US" b="1" dirty="0"/>
              <a:t>Kiwi may be little, but they pack a punch of cancer-fighting antioxidants, including vitamin C, vitamin E, </a:t>
            </a:r>
            <a:r>
              <a:rPr lang="en-US" b="1" dirty="0" err="1"/>
              <a:t>lutein</a:t>
            </a:r>
            <a:r>
              <a:rPr lang="en-US" b="1" dirty="0"/>
              <a:t>, and copper. </a:t>
            </a:r>
            <a:endParaRPr lang="en-US" dirty="0"/>
          </a:p>
          <a:p>
            <a:endParaRPr lang="fa-IR" dirty="0"/>
          </a:p>
        </p:txBody>
      </p:sp>
      <p:pic>
        <p:nvPicPr>
          <p:cNvPr id="4" name="Picture 3" descr="http://www.rd.com/wp-content/uploads/2014/09/18-prevent-cancer-kiwi-sl.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7824" y="260648"/>
            <a:ext cx="3619500" cy="2714625"/>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052736"/>
            <a:ext cx="8604448" cy="4680520"/>
          </a:xfrm>
        </p:spPr>
        <p:txBody>
          <a:bodyPr>
            <a:normAutofit/>
          </a:bodyPr>
          <a:lstStyle/>
          <a:p>
            <a:r>
              <a:rPr lang="fa-IR" sz="6000" dirty="0" smtClean="0"/>
              <a:t>همایش سرطان</a:t>
            </a:r>
            <a:r>
              <a:rPr lang="fa-IR" dirty="0" smtClean="0"/>
              <a:t/>
            </a:r>
            <a:br>
              <a:rPr lang="fa-IR" dirty="0" smtClean="0"/>
            </a:br>
            <a:r>
              <a:rPr lang="fa-IR" dirty="0" smtClean="0"/>
              <a:t>روشهای پیشگیری از سرطان</a:t>
            </a:r>
            <a:br>
              <a:rPr lang="fa-IR" dirty="0" smtClean="0"/>
            </a:br>
            <a:r>
              <a:rPr lang="fa-IR" dirty="0" smtClean="0"/>
              <a:t>دکتر حمید قهرمانی</a:t>
            </a:r>
            <a:br>
              <a:rPr lang="fa-IR" dirty="0" smtClean="0"/>
            </a:br>
            <a:r>
              <a:rPr lang="fa-IR" sz="3200" dirty="0" smtClean="0"/>
              <a:t>کارشناس مسئول داروئی</a:t>
            </a:r>
            <a:br>
              <a:rPr lang="fa-IR" sz="3200" dirty="0" smtClean="0"/>
            </a:br>
            <a:r>
              <a:rPr lang="fa-IR" sz="3200" dirty="0" smtClean="0"/>
              <a:t>داروساز-دانشجوی </a:t>
            </a:r>
            <a:r>
              <a:rPr lang="en-US" sz="3200" dirty="0" smtClean="0"/>
              <a:t>MPH</a:t>
            </a:r>
            <a:br>
              <a:rPr lang="en-US" sz="3200" dirty="0" smtClean="0"/>
            </a:br>
            <a:r>
              <a:rPr lang="fa-IR" dirty="0" smtClean="0"/>
              <a:t>1393/12/23</a:t>
            </a:r>
            <a:endParaRPr lang="fa-I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normAutofit fontScale="85000" lnSpcReduction="20000"/>
          </a:bodyPr>
          <a:lstStyle/>
          <a:p>
            <a:endParaRPr lang="en-US" dirty="0" smtClean="0"/>
          </a:p>
          <a:p>
            <a:endParaRPr lang="en-US" dirty="0"/>
          </a:p>
          <a:p>
            <a:endParaRPr lang="en-US" dirty="0" smtClean="0"/>
          </a:p>
          <a:p>
            <a:pPr algn="l" rtl="0"/>
            <a:endParaRPr lang="en-US" b="1" dirty="0" smtClean="0"/>
          </a:p>
          <a:p>
            <a:pPr algn="l" rtl="0"/>
            <a:r>
              <a:rPr lang="en-US" b="1" dirty="0" smtClean="0"/>
              <a:t>Keep </a:t>
            </a:r>
            <a:r>
              <a:rPr lang="en-US" b="1" dirty="0"/>
              <a:t>your bedroom dark.</a:t>
            </a:r>
            <a:endParaRPr lang="en-US" dirty="0"/>
          </a:p>
          <a:p>
            <a:pPr algn="l" rtl="0"/>
            <a:r>
              <a:rPr lang="en-US" dirty="0"/>
              <a:t>Research shows </a:t>
            </a:r>
            <a:r>
              <a:rPr lang="en-US" b="1" dirty="0"/>
              <a:t>exposure to light at night may increase the risk of ovarian and breast cancer in women</a:t>
            </a:r>
            <a:r>
              <a:rPr lang="en-US" dirty="0"/>
              <a:t>. Light suppresses the normal production of </a:t>
            </a:r>
            <a:r>
              <a:rPr lang="en-US" b="1" dirty="0"/>
              <a:t>melatonin</a:t>
            </a:r>
            <a:r>
              <a:rPr lang="en-US" dirty="0"/>
              <a:t>, the brain chemical that regulates our sleep-wake cycles, which could increase the release of estrogen-fueled cancer. A study showed breast cancer risk was increased among women who didn’t sleep during the times when their melatonin levels were highest. </a:t>
            </a:r>
          </a:p>
          <a:p>
            <a:endParaRPr lang="fa-IR" dirty="0"/>
          </a:p>
        </p:txBody>
      </p:sp>
      <p:pic>
        <p:nvPicPr>
          <p:cNvPr id="4" name="Picture 3" descr="http://www.rd.com/wp-content/uploads/2014/09/19-prevent-cancer-keep-bedroom-dark-sl.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5816" y="260648"/>
            <a:ext cx="3619500" cy="2714625"/>
          </a:xfrm>
          <a:prstGeom prst="rect">
            <a:avLst/>
          </a:prstGeom>
          <a:noFill/>
          <a:ln>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normAutofit fontScale="77500" lnSpcReduction="20000"/>
          </a:bodyPr>
          <a:lstStyle/>
          <a:p>
            <a:endParaRPr lang="en-US" dirty="0" smtClean="0"/>
          </a:p>
          <a:p>
            <a:endParaRPr lang="en-US" dirty="0"/>
          </a:p>
          <a:p>
            <a:endParaRPr lang="en-US" dirty="0" smtClean="0"/>
          </a:p>
          <a:p>
            <a:pPr algn="l" rtl="0"/>
            <a:r>
              <a:rPr lang="en-US" b="1" dirty="0"/>
              <a:t>Eat less high-fat animal protein. </a:t>
            </a:r>
            <a:endParaRPr lang="en-US" dirty="0"/>
          </a:p>
          <a:p>
            <a:pPr algn="l" rtl="0"/>
            <a:r>
              <a:rPr lang="en-US" b="1" dirty="0"/>
              <a:t>After tracking food choices of more than 121,000 adults for up to 28 years, Harvard researchers found that people who ate three ounces of red meat every day were about 13 percent more likely to die—often from heart disease or cancer</a:t>
            </a:r>
            <a:r>
              <a:rPr lang="en-US" dirty="0"/>
              <a:t>—before the study ended than people who didn’t eat meat. A Yale study found that women who ate the most animal protein had a 70 percent higher risk of developing non-Hodgkin’s lymphoma, while those who ate diets high </a:t>
            </a:r>
            <a:r>
              <a:rPr lang="en-US" dirty="0" err="1" smtClean="0"/>
              <a:t>in</a:t>
            </a:r>
            <a:r>
              <a:rPr lang="en-US" dirty="0" err="1"/>
              <a:t>saturated</a:t>
            </a:r>
            <a:r>
              <a:rPr lang="en-US" dirty="0"/>
              <a:t> fat increased their risk 90 percent. Switch to low-fat or nonfat dairy, choose poultry or fish instead of beef or pork, and use olive oil instead of butter.</a:t>
            </a:r>
            <a:r>
              <a:rPr lang="en-US" dirty="0" smtClean="0"/>
              <a:t> </a:t>
            </a:r>
            <a:endParaRPr lang="fa-IR" dirty="0"/>
          </a:p>
        </p:txBody>
      </p:sp>
      <p:pic>
        <p:nvPicPr>
          <p:cNvPr id="4" name="Picture 3" descr="http://www.rd.com/wp-content/uploads/2014/09/20-prevent-cancer-animal-protein-sl.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7824" y="260648"/>
            <a:ext cx="3619500" cy="2304255"/>
          </a:xfrm>
          <a:prstGeom prst="rect">
            <a:avLst/>
          </a:prstGeom>
          <a:noFill/>
          <a:ln>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normAutofit/>
          </a:bodyPr>
          <a:lstStyle/>
          <a:p>
            <a:endParaRPr lang="en-US" dirty="0" smtClean="0"/>
          </a:p>
          <a:p>
            <a:endParaRPr lang="en-US" dirty="0"/>
          </a:p>
          <a:p>
            <a:pPr algn="l" rtl="0"/>
            <a:r>
              <a:rPr lang="en-US" b="1" dirty="0"/>
              <a:t>Snack on red grapes. </a:t>
            </a:r>
            <a:endParaRPr lang="en-US" dirty="0"/>
          </a:p>
          <a:p>
            <a:pPr algn="l" rtl="0"/>
            <a:r>
              <a:rPr lang="en-US" sz="2400" dirty="0"/>
              <a:t>They’re great sources of </a:t>
            </a:r>
            <a:r>
              <a:rPr lang="en-US" sz="2400" b="1" dirty="0" err="1"/>
              <a:t>resveratrol</a:t>
            </a:r>
            <a:r>
              <a:rPr lang="en-US" sz="2400" b="1" dirty="0"/>
              <a:t>, an antioxidant that may slow cancer growth in the lymph nodes, stomach, breasts, and liver</a:t>
            </a:r>
            <a:r>
              <a:rPr lang="en-US" sz="2400" dirty="0"/>
              <a:t>. A 2011 study from The University of Texas Health Science Center found that </a:t>
            </a:r>
            <a:r>
              <a:rPr lang="en-US" sz="2400" dirty="0" err="1"/>
              <a:t>resveratrol</a:t>
            </a:r>
            <a:r>
              <a:rPr lang="en-US" sz="2400" dirty="0"/>
              <a:t> inhibited skin damage that ultimately leads to skin cancer. Although all grape skins contain </a:t>
            </a:r>
            <a:r>
              <a:rPr lang="en-US" sz="2400" dirty="0" err="1"/>
              <a:t>resveratrol</a:t>
            </a:r>
            <a:r>
              <a:rPr lang="en-US" sz="2400" dirty="0"/>
              <a:t>, red and purple grapes have the most.</a:t>
            </a:r>
          </a:p>
        </p:txBody>
      </p:sp>
      <p:pic>
        <p:nvPicPr>
          <p:cNvPr id="4" name="Picture 3" descr="http://www.rd.com/wp-content/uploads/2014/09/21-prevent-cancer-red-grapes-sl.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5816" y="260649"/>
            <a:ext cx="3619500" cy="2304256"/>
          </a:xfrm>
          <a:prstGeom prst="rect">
            <a:avLst/>
          </a:prstGeom>
          <a:noFill/>
          <a:ln>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normAutofit fontScale="85000" lnSpcReduction="20000"/>
          </a:bodyPr>
          <a:lstStyle/>
          <a:p>
            <a:endParaRPr lang="en-US" dirty="0" smtClean="0"/>
          </a:p>
          <a:p>
            <a:endParaRPr lang="en-US" dirty="0"/>
          </a:p>
          <a:p>
            <a:pPr algn="l" rtl="0"/>
            <a:r>
              <a:rPr lang="en-US" b="1" dirty="0"/>
              <a:t>Eat onions.</a:t>
            </a:r>
            <a:endParaRPr lang="en-US" dirty="0"/>
          </a:p>
          <a:p>
            <a:pPr algn="l" rtl="0"/>
            <a:r>
              <a:rPr lang="en-US" dirty="0"/>
              <a:t>When it comes to cancer-fighting foods, onions are nothing to cry about. Cornell food science researchers found that </a:t>
            </a:r>
            <a:r>
              <a:rPr lang="en-US" b="1" dirty="0"/>
              <a:t>that onions and shallots have powerful antioxidant properties</a:t>
            </a:r>
            <a:r>
              <a:rPr lang="en-US" dirty="0"/>
              <a:t>, as well as compounds that </a:t>
            </a:r>
            <a:r>
              <a:rPr lang="en-US" b="1" dirty="0"/>
              <a:t>inhibit cell growth, which appear protective against a variety of cancers. </a:t>
            </a:r>
            <a:r>
              <a:rPr lang="en-US" dirty="0"/>
              <a:t>The study found that shallots, Western Yellow, pungent yellow, and Northern Red have the richest sources of </a:t>
            </a:r>
            <a:r>
              <a:rPr lang="en-US" dirty="0" err="1"/>
              <a:t>flavonoids</a:t>
            </a:r>
            <a:r>
              <a:rPr lang="en-US" dirty="0"/>
              <a:t> and antioxidants. Not a big fan of onion breath? Although they have less antioxidant power, you can try scallions, Vidalia onions, or chives for a milder taste.</a:t>
            </a:r>
          </a:p>
          <a:p>
            <a:endParaRPr lang="fa-IR" dirty="0"/>
          </a:p>
        </p:txBody>
      </p:sp>
      <p:pic>
        <p:nvPicPr>
          <p:cNvPr id="4" name="Picture 3" descr="http://www.rd.com/wp-content/uploads/2014/09/22-prevent-cancer-onions-sl.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7824" y="188641"/>
            <a:ext cx="3619500" cy="2376264"/>
          </a:xfrm>
          <a:prstGeom prst="rect">
            <a:avLst/>
          </a:prstGeom>
          <a:noFill/>
          <a:ln>
            <a:no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normAutofit fontScale="77500" lnSpcReduction="20000"/>
          </a:bodyPr>
          <a:lstStyle/>
          <a:p>
            <a:endParaRPr lang="en-US" dirty="0" smtClean="0"/>
          </a:p>
          <a:p>
            <a:endParaRPr lang="en-US" dirty="0"/>
          </a:p>
          <a:p>
            <a:pPr algn="l" rtl="0"/>
            <a:endParaRPr lang="en-US" b="1" dirty="0" smtClean="0"/>
          </a:p>
          <a:p>
            <a:pPr algn="l" rtl="0"/>
            <a:endParaRPr lang="en-US" b="1" dirty="0"/>
          </a:p>
          <a:p>
            <a:pPr algn="l" rtl="0"/>
            <a:r>
              <a:rPr lang="en-US" b="1" dirty="0" smtClean="0"/>
              <a:t>Try </a:t>
            </a:r>
            <a:r>
              <a:rPr lang="en-US" b="1" dirty="0"/>
              <a:t>to walk 30 minutes a day.</a:t>
            </a:r>
            <a:endParaRPr lang="en-US" dirty="0"/>
          </a:p>
          <a:p>
            <a:pPr algn="l" rtl="0"/>
            <a:r>
              <a:rPr lang="en-US" b="1" dirty="0"/>
              <a:t>More than two dozen studies have shown that women who exercise have a 30 to 40 percent lower risk of breast cancer than less active women</a:t>
            </a:r>
            <a:r>
              <a:rPr lang="en-US" dirty="0"/>
              <a:t>, according to the Fred Hutchinson Cancer Research Center. Moderate exercise lowers blood estrogen levels, a hormone that can affect breast cancer risk. Another study linked four hours a week of walking or hiking with cutting the risk of pancreatic cancer in half. The benefits are probably related to improved insulin metabolism due to the exercise.</a:t>
            </a:r>
          </a:p>
          <a:p>
            <a:endParaRPr lang="en-US" dirty="0" smtClean="0"/>
          </a:p>
          <a:p>
            <a:endParaRPr lang="fa-IR" dirty="0"/>
          </a:p>
        </p:txBody>
      </p:sp>
      <p:pic>
        <p:nvPicPr>
          <p:cNvPr id="4" name="Picture 3" descr="http://www.rd.com/wp-content/uploads/2014/09/23-prevent-cancer-walking-sl.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5816" y="0"/>
            <a:ext cx="3619500" cy="2714625"/>
          </a:xfrm>
          <a:prstGeom prst="rect">
            <a:avLst/>
          </a:prstGeom>
          <a:noFill/>
          <a:ln>
            <a:no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normAutofit/>
          </a:bodyPr>
          <a:lstStyle/>
          <a:p>
            <a:endParaRPr lang="en-US" dirty="0" smtClean="0"/>
          </a:p>
          <a:p>
            <a:endParaRPr lang="en-US" dirty="0"/>
          </a:p>
          <a:p>
            <a:pPr algn="l" rtl="0"/>
            <a:r>
              <a:rPr lang="en-US" b="1" dirty="0"/>
              <a:t>Avoid dry cleaners.</a:t>
            </a:r>
            <a:endParaRPr lang="en-US" dirty="0"/>
          </a:p>
          <a:p>
            <a:pPr algn="l" rtl="0"/>
            <a:r>
              <a:rPr lang="en-US" sz="2200" b="1" dirty="0" smtClean="0"/>
              <a:t>washing </a:t>
            </a:r>
            <a:r>
              <a:rPr lang="en-US" sz="2200" b="1" dirty="0"/>
              <a:t>them yourself, can reduce your exposure to this chemical</a:t>
            </a:r>
            <a:r>
              <a:rPr lang="en-US" sz="2200" dirty="0"/>
              <a:t>. If you must dry-clean your clothes, take them out of the plastic bag and air them outside or in </a:t>
            </a:r>
            <a:r>
              <a:rPr lang="en-US" sz="2200" dirty="0" err="1" smtClean="0"/>
              <a:t>aMany</a:t>
            </a:r>
            <a:r>
              <a:rPr lang="en-US" sz="2200" dirty="0" smtClean="0"/>
              <a:t> dry cleaners still use a chemical called </a:t>
            </a:r>
            <a:r>
              <a:rPr lang="en-US" sz="2200" b="1" dirty="0" err="1" smtClean="0"/>
              <a:t>perc</a:t>
            </a:r>
            <a:r>
              <a:rPr lang="en-US" sz="2200" b="1" dirty="0" smtClean="0"/>
              <a:t> (</a:t>
            </a:r>
            <a:r>
              <a:rPr lang="en-US" sz="2200" b="1" dirty="0" err="1" smtClean="0"/>
              <a:t>perchloroethylene</a:t>
            </a:r>
            <a:r>
              <a:rPr lang="en-US" sz="2200" dirty="0" smtClean="0"/>
              <a:t>), found to cause kidney and liver damage and cancer through repeated exposure or inhalation. </a:t>
            </a:r>
            <a:r>
              <a:rPr lang="en-US" sz="2200" b="1" dirty="0" smtClean="0"/>
              <a:t>Buying clothes that don’t require dry cleaning, or hand </a:t>
            </a:r>
            <a:r>
              <a:rPr lang="en-US" sz="2200" dirty="0" err="1" smtClean="0"/>
              <a:t>nother</a:t>
            </a:r>
            <a:r>
              <a:rPr lang="en-US" sz="2200" dirty="0" smtClean="0"/>
              <a:t> </a:t>
            </a:r>
            <a:r>
              <a:rPr lang="en-US" sz="2200" dirty="0"/>
              <a:t>room before wearing.</a:t>
            </a:r>
          </a:p>
          <a:p>
            <a:endParaRPr lang="fa-IR" dirty="0"/>
          </a:p>
        </p:txBody>
      </p:sp>
      <p:pic>
        <p:nvPicPr>
          <p:cNvPr id="4" name="Picture 3" descr="http://www.rd.com/wp-content/uploads/2014/09/25-prevent-cancer-dry-cleaners-sl.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9832" y="332657"/>
            <a:ext cx="3619500" cy="2232248"/>
          </a:xfrm>
          <a:prstGeom prst="rect">
            <a:avLst/>
          </a:prstGeom>
          <a:noFill/>
          <a:ln>
            <a:no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normAutofit fontScale="85000" lnSpcReduction="20000"/>
          </a:bodyPr>
          <a:lstStyle/>
          <a:p>
            <a:endParaRPr lang="en-US" dirty="0" smtClean="0"/>
          </a:p>
          <a:p>
            <a:endParaRPr lang="en-US" dirty="0"/>
          </a:p>
          <a:p>
            <a:pPr algn="l" rtl="0"/>
            <a:r>
              <a:rPr lang="en-US" b="1" dirty="0"/>
              <a:t>Cut out fries and chips.</a:t>
            </a:r>
            <a:endParaRPr lang="en-US" dirty="0"/>
          </a:p>
          <a:p>
            <a:pPr algn="l" rtl="0"/>
            <a:r>
              <a:rPr lang="en-US" sz="3100" dirty="0"/>
              <a:t>When foods are baked, fried, or roasted at high temperatures (think</a:t>
            </a:r>
            <a:r>
              <a:rPr lang="en-US" sz="3100" b="1" dirty="0"/>
              <a:t> French fries and potato chips</a:t>
            </a:r>
            <a:r>
              <a:rPr lang="en-US" sz="3100" dirty="0"/>
              <a:t>), a potential cancer-causing compound called </a:t>
            </a:r>
            <a:r>
              <a:rPr lang="en-US" sz="3100" b="1" dirty="0" err="1"/>
              <a:t>acrylamide</a:t>
            </a:r>
            <a:r>
              <a:rPr lang="en-US" sz="3100" b="1" dirty="0"/>
              <a:t> forms</a:t>
            </a:r>
            <a:r>
              <a:rPr lang="en-US" sz="3100" dirty="0"/>
              <a:t>, a result of the chemical changes that occur in the foods. Studies performed on rats have shown that prolonged </a:t>
            </a:r>
            <a:r>
              <a:rPr lang="en-US" sz="3100" dirty="0" err="1"/>
              <a:t>acrylamide</a:t>
            </a:r>
            <a:r>
              <a:rPr lang="en-US" sz="3100" dirty="0"/>
              <a:t> exposure is a risk for multiple types of cancer. Human studies are ongoing; but even if the results are benign, it’s healthiest to switch from French fries and potato chips to foods like mashed potatoes and pretzels. </a:t>
            </a:r>
          </a:p>
          <a:p>
            <a:endParaRPr lang="fa-IR" dirty="0"/>
          </a:p>
        </p:txBody>
      </p:sp>
      <p:pic>
        <p:nvPicPr>
          <p:cNvPr id="4" name="Picture 3" descr="http://www.rd.com/wp-content/uploads/2014/09/26-prevent-cancer-mashed-potato-sl.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7824" y="260649"/>
            <a:ext cx="3619500" cy="2160240"/>
          </a:xfrm>
          <a:prstGeom prst="rect">
            <a:avLst/>
          </a:prstGeom>
          <a:noFill/>
          <a:ln>
            <a:noFill/>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normAutofit fontScale="77500" lnSpcReduction="20000"/>
          </a:bodyPr>
          <a:lstStyle/>
          <a:p>
            <a:endParaRPr lang="en-US" dirty="0" smtClean="0"/>
          </a:p>
          <a:p>
            <a:endParaRPr lang="en-US" dirty="0"/>
          </a:p>
          <a:p>
            <a:endParaRPr lang="en-US" dirty="0" smtClean="0"/>
          </a:p>
          <a:p>
            <a:pPr algn="l" rtl="0"/>
            <a:r>
              <a:rPr lang="en-US" b="1" dirty="0"/>
              <a:t>Stop tanning.</a:t>
            </a:r>
            <a:endParaRPr lang="en-US" dirty="0"/>
          </a:p>
          <a:p>
            <a:pPr algn="l" rtl="0"/>
            <a:r>
              <a:rPr lang="en-US" b="1" dirty="0"/>
              <a:t>Exposure to natural sun and tanning beds has been shown to increase your risk for skin cancer. </a:t>
            </a:r>
            <a:r>
              <a:rPr lang="en-US" dirty="0"/>
              <a:t>But spray-on tans aren’t completely risk-free either; the </a:t>
            </a:r>
            <a:r>
              <a:rPr lang="en-US" b="1" dirty="0"/>
              <a:t>chemical </a:t>
            </a:r>
            <a:r>
              <a:rPr lang="en-US" b="1" dirty="0" err="1"/>
              <a:t>dihydroxyacetone</a:t>
            </a:r>
            <a:r>
              <a:rPr lang="en-US" b="1" dirty="0"/>
              <a:t> (DHA) </a:t>
            </a:r>
            <a:r>
              <a:rPr lang="en-US" dirty="0"/>
              <a:t>is an active ingredient in fake tanning products, including lotions and tanning spray, and the FDA warns that DHA shouldn’t be sprayed into the mouth, eyes, or nose because the risks of inhalation are unknown. When </a:t>
            </a:r>
            <a:r>
              <a:rPr lang="en-US" b="1" dirty="0"/>
              <a:t>high amounts of these chemicals are breathed </a:t>
            </a:r>
            <a:r>
              <a:rPr lang="en-US" dirty="0"/>
              <a:t>in, they can </a:t>
            </a:r>
            <a:r>
              <a:rPr lang="en-US" b="1" dirty="0"/>
              <a:t>create free radicals, </a:t>
            </a:r>
            <a:r>
              <a:rPr lang="en-US" dirty="0"/>
              <a:t>which have been linked to cell damage and cancer risk. The safest option: no tan at all. If you must, use an at-home lotion and wear protective gear.</a:t>
            </a:r>
          </a:p>
        </p:txBody>
      </p:sp>
      <p:pic>
        <p:nvPicPr>
          <p:cNvPr id="4" name="Picture 3" descr="http://www.rd.com/wp-content/uploads/2014/09/27-prevent-cancer-tanning-oil-sl.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9832" y="260649"/>
            <a:ext cx="3619500" cy="2232248"/>
          </a:xfrm>
          <a:prstGeom prst="rect">
            <a:avLst/>
          </a:prstGeom>
          <a:noFill/>
          <a:ln>
            <a:noFill/>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normAutofit fontScale="92500"/>
          </a:bodyPr>
          <a:lstStyle/>
          <a:p>
            <a:endParaRPr lang="en-US" dirty="0" smtClean="0"/>
          </a:p>
          <a:p>
            <a:pPr algn="l" rtl="0"/>
            <a:endParaRPr lang="en-US" b="1" dirty="0" smtClean="0"/>
          </a:p>
          <a:p>
            <a:pPr algn="l" rtl="0"/>
            <a:r>
              <a:rPr lang="en-US" b="1" dirty="0" smtClean="0"/>
              <a:t>Drink </a:t>
            </a:r>
            <a:r>
              <a:rPr lang="en-US" b="1" dirty="0"/>
              <a:t>milk. </a:t>
            </a:r>
            <a:endParaRPr lang="en-US" sz="2400" dirty="0"/>
          </a:p>
          <a:p>
            <a:pPr algn="l" rtl="0"/>
            <a:r>
              <a:rPr lang="en-US" sz="2400" dirty="0"/>
              <a:t>Recent studies have shown that </a:t>
            </a:r>
            <a:r>
              <a:rPr lang="en-US" sz="2400" b="1" dirty="0"/>
              <a:t>calcium may protect against colon cancer</a:t>
            </a:r>
            <a:r>
              <a:rPr lang="en-US" sz="2400" dirty="0"/>
              <a:t>: Participants in the Nurses’ Health Study who consumed more than </a:t>
            </a:r>
            <a:r>
              <a:rPr lang="en-US" sz="2400" b="1" dirty="0"/>
              <a:t>700 mg of calcium per day per day had up to a 45 percent reduced risk of colon cance</a:t>
            </a:r>
            <a:r>
              <a:rPr lang="en-US" sz="2400" dirty="0"/>
              <a:t>r than those who consumed 500 mg or less per day. Although 700 mg may sound like a lot, it can add up with a cup of low-fat yogurt for breakfast (345 mg), a cup of low-fat milk with lunch (300 mg), and a cup of spinach in your salad with dinner (292 mg).</a:t>
            </a:r>
          </a:p>
          <a:p>
            <a:endParaRPr lang="en-US" dirty="0"/>
          </a:p>
          <a:p>
            <a:endParaRPr lang="fa-IR" dirty="0"/>
          </a:p>
        </p:txBody>
      </p:sp>
      <p:pic>
        <p:nvPicPr>
          <p:cNvPr id="4" name="Picture 3" descr="http://www.rd.com/wp-content/uploads/2014/09/28-prevent-cancer-milk-sl.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7824" y="260649"/>
            <a:ext cx="3619500" cy="2304256"/>
          </a:xfrm>
          <a:prstGeom prst="rect">
            <a:avLst/>
          </a:prstGeom>
          <a:noFill/>
          <a:ln>
            <a:noFill/>
          </a:ln>
        </p:spPr>
      </p:pic>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normAutofit fontScale="92500" lnSpcReduction="10000"/>
          </a:bodyPr>
          <a:lstStyle/>
          <a:p>
            <a:endParaRPr lang="en-US" dirty="0" smtClean="0"/>
          </a:p>
          <a:p>
            <a:endParaRPr lang="en-US" dirty="0"/>
          </a:p>
          <a:p>
            <a:pPr algn="l" rtl="0"/>
            <a:r>
              <a:rPr lang="en-US" b="1" dirty="0"/>
              <a:t>Eat sauerkraut.</a:t>
            </a:r>
            <a:endParaRPr lang="en-US" dirty="0"/>
          </a:p>
          <a:p>
            <a:pPr algn="l" rtl="0"/>
            <a:r>
              <a:rPr lang="en-US" dirty="0"/>
              <a:t>A Finnish study found that the fermentation process involved in making sauerkraut produces several cancer-fighting compounds, including </a:t>
            </a:r>
            <a:r>
              <a:rPr lang="en-US" b="1" dirty="0" err="1"/>
              <a:t>isothiocyanates</a:t>
            </a:r>
            <a:r>
              <a:rPr lang="en-US" b="1" dirty="0"/>
              <a:t> (or ITCs), </a:t>
            </a:r>
            <a:r>
              <a:rPr lang="en-US" b="1" dirty="0" err="1"/>
              <a:t>indoles</a:t>
            </a:r>
            <a:r>
              <a:rPr lang="en-US" b="1" dirty="0"/>
              <a:t>, and </a:t>
            </a:r>
            <a:r>
              <a:rPr lang="en-US" b="1" dirty="0" err="1"/>
              <a:t>sulforaphane</a:t>
            </a:r>
            <a:r>
              <a:rPr lang="en-US" b="1" dirty="0"/>
              <a:t>. </a:t>
            </a:r>
            <a:r>
              <a:rPr lang="en-US" dirty="0"/>
              <a:t>To reduce the sodium content, rinse canned or jarred sauerkraut before eating. Better yet, skip the hot dog or sausage—these processed meats are associated with a greater risk of colon cancer.</a:t>
            </a:r>
          </a:p>
          <a:p>
            <a:endParaRPr lang="fa-IR" dirty="0"/>
          </a:p>
        </p:txBody>
      </p:sp>
      <p:pic>
        <p:nvPicPr>
          <p:cNvPr id="4" name="Picture 3" descr="http://www.rd.com/wp-content/uploads/2014/09/04-prevent-cancer-sauerkraut-sl.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7824" y="260649"/>
            <a:ext cx="3619500" cy="2088232"/>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8839343" cy="600164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32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حدیث نبوی(ص):ان الله لم ینزل داء الا انزل له دواء</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32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خداوند هیچ دردی را فرو نفرستاد(نیافرید) مگر اینکه درمانی نیز </a:t>
            </a:r>
          </a:p>
          <a:p>
            <a:pPr marL="0" marR="0" lvl="0" indent="0" algn="r" defTabSz="914400" rtl="1" eaLnBrk="0" fontAlgn="base" latinLnBrk="0" hangingPunct="0">
              <a:lnSpc>
                <a:spcPct val="100000"/>
              </a:lnSpc>
              <a:spcBef>
                <a:spcPct val="0"/>
              </a:spcBef>
              <a:spcAft>
                <a:spcPct val="0"/>
              </a:spcAft>
              <a:buClrTx/>
              <a:buSzTx/>
              <a:buFontTx/>
              <a:buNone/>
              <a:tabLst/>
            </a:pPr>
            <a:r>
              <a:rPr kumimoji="0" lang="fa-IR" sz="32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برایش فرو فرستاده(آفریده)است.</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endParaRPr kumimoji="0" lang="fa-IR" sz="3200" b="0" i="0" u="none" strike="noStrike" cap="none" normalizeH="0" baseline="0" dirty="0" smtClean="0">
              <a:ln>
                <a:noFill/>
              </a:ln>
              <a:solidFill>
                <a:schemeClr val="tx1"/>
              </a:solidFill>
              <a:effectLst/>
              <a:latin typeface="Calibri" pitchFamily="34" charset="0"/>
              <a:ea typeface="Calibri"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endParaRPr lang="fa-IR" sz="3200" dirty="0" smtClean="0">
              <a:latin typeface="Calibri" pitchFamily="34" charset="0"/>
              <a:ea typeface="Calibri"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32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امام رضا (ع):</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32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برای هرنوع دردی نوعی درمان است و چاره ای و نسخه ای.</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endParaRPr kumimoji="0" lang="fa-IR" sz="3200" b="0" i="0" u="none" strike="noStrike" cap="none" normalizeH="0" baseline="0" dirty="0" smtClean="0">
              <a:ln>
                <a:noFill/>
              </a:ln>
              <a:solidFill>
                <a:schemeClr val="tx1"/>
              </a:solidFill>
              <a:effectLst/>
              <a:latin typeface="Calibri" pitchFamily="34" charset="0"/>
              <a:ea typeface="Calibri"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lang="fa-IR" sz="3200" smtClean="0">
                <a:latin typeface="Calibri" pitchFamily="34" charset="0"/>
                <a:ea typeface="Calibri" pitchFamily="34" charset="0"/>
                <a:cs typeface="Arial" pitchFamily="34" charset="0"/>
              </a:rPr>
              <a:t>امام علی(ع):مادر همه داروها کم خوری است.</a:t>
            </a:r>
            <a:endParaRPr lang="fa-IR" sz="3200" dirty="0" smtClean="0">
              <a:latin typeface="Calibri" pitchFamily="34" charset="0"/>
              <a:ea typeface="Calibri"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32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امام علی (ع):</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32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اعظم البلاء انقطاع الرجا.</a:t>
            </a:r>
          </a:p>
          <a:p>
            <a:pPr marL="0" marR="0" lvl="0" indent="0" algn="r" defTabSz="914400" rtl="1" eaLnBrk="0" fontAlgn="base" latinLnBrk="0" hangingPunct="0">
              <a:lnSpc>
                <a:spcPct val="100000"/>
              </a:lnSpc>
              <a:spcBef>
                <a:spcPct val="0"/>
              </a:spcBef>
              <a:spcAft>
                <a:spcPct val="0"/>
              </a:spcAft>
              <a:buClrTx/>
              <a:buSzTx/>
              <a:buFontTx/>
              <a:buNone/>
              <a:tabLst/>
            </a:pPr>
            <a:r>
              <a:rPr kumimoji="0" lang="fa-IR" sz="32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سخت ترین بلا گسستن امید است.</a:t>
            </a:r>
            <a:endParaRPr kumimoji="0" lang="fa-IR" sz="4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normAutofit lnSpcReduction="10000"/>
          </a:bodyPr>
          <a:lstStyle/>
          <a:p>
            <a:endParaRPr lang="en-US" dirty="0" smtClean="0"/>
          </a:p>
          <a:p>
            <a:endParaRPr lang="en-US" dirty="0"/>
          </a:p>
          <a:p>
            <a:endParaRPr lang="en-US" dirty="0" smtClean="0"/>
          </a:p>
          <a:p>
            <a:pPr algn="l" rtl="0"/>
            <a:r>
              <a:rPr lang="en-US" b="1" dirty="0"/>
              <a:t>Eat fewer smoked and pickled foods.</a:t>
            </a:r>
            <a:endParaRPr lang="en-US" dirty="0"/>
          </a:p>
          <a:p>
            <a:pPr algn="l" rtl="0"/>
            <a:r>
              <a:rPr lang="en-US" sz="2600" dirty="0"/>
              <a:t>Studies find that </a:t>
            </a:r>
            <a:r>
              <a:rPr lang="en-US" sz="2600" b="1" dirty="0"/>
              <a:t>smoked and pickled foods contain various carcinogens</a:t>
            </a:r>
            <a:r>
              <a:rPr lang="en-US" sz="2600" dirty="0"/>
              <a:t>, so, for examples, choose cucumbers over pickles, fresh salmon over lox. Many of these pickled vegetables are common in Japanese and Korean cuisine; the number of people with gastric cancers is higher in Japan and Korea than in the United States.</a:t>
            </a:r>
          </a:p>
          <a:p>
            <a:endParaRPr lang="fa-IR" dirty="0"/>
          </a:p>
        </p:txBody>
      </p:sp>
      <p:pic>
        <p:nvPicPr>
          <p:cNvPr id="4" name="Picture 3" descr="http://www.rd.com/wp-content/uploads/2014/09/24-prevent-cancer-cucumbers-salmon-sl.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7824" y="260648"/>
            <a:ext cx="3619500" cy="2714625"/>
          </a:xfrm>
          <a:prstGeom prst="rect">
            <a:avLst/>
          </a:prstGeom>
          <a:noFill/>
          <a:ln>
            <a:noFill/>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normAutofit fontScale="70000" lnSpcReduction="20000"/>
          </a:bodyPr>
          <a:lstStyle/>
          <a:p>
            <a:endParaRPr lang="en-US" dirty="0" smtClean="0"/>
          </a:p>
          <a:p>
            <a:endParaRPr lang="en-US" dirty="0"/>
          </a:p>
          <a:p>
            <a:endParaRPr lang="en-US" dirty="0" smtClean="0"/>
          </a:p>
          <a:p>
            <a:pPr algn="l" rtl="0"/>
            <a:endParaRPr lang="en-US" b="1" dirty="0" smtClean="0"/>
          </a:p>
          <a:p>
            <a:pPr algn="l" rtl="0"/>
            <a:r>
              <a:rPr lang="en-US" b="1" dirty="0" smtClean="0"/>
              <a:t>Skip </a:t>
            </a:r>
            <a:r>
              <a:rPr lang="en-US" b="1" dirty="0"/>
              <a:t>drying lamps at the nail salon.</a:t>
            </a:r>
            <a:endParaRPr lang="en-US" dirty="0"/>
          </a:p>
          <a:p>
            <a:pPr algn="l" rtl="0"/>
            <a:r>
              <a:rPr lang="en-US" b="1" dirty="0"/>
              <a:t>Although it's incredibly low for the average woman, ultraviolet drying lamps at nail salons do carry an increased risk of skin cancer for every use</a:t>
            </a:r>
            <a:r>
              <a:rPr lang="en-US" dirty="0"/>
              <a:t>. According to Georgia Regents University, anyone who has received between eight and 208 manicures will have damaged skin cells enough to raise the risk of cancer, though every machine emits different amounts of UVA radiation. For most of the lamps tested, eight to 14 visits over 24 to 42 months will create damaged DNA. Instead, protect your hands by applying sunscreen before your </a:t>
            </a:r>
            <a:r>
              <a:rPr lang="en-US" dirty="0" err="1"/>
              <a:t>mani</a:t>
            </a:r>
            <a:r>
              <a:rPr lang="en-US" dirty="0"/>
              <a:t>, or letting your nails air dry. </a:t>
            </a:r>
          </a:p>
          <a:p>
            <a:endParaRPr lang="fa-IR" dirty="0"/>
          </a:p>
        </p:txBody>
      </p:sp>
      <p:pic>
        <p:nvPicPr>
          <p:cNvPr id="4" name="Picture 3" descr="http://www.rd.com/wp-content/uploads/2014/09/29-prevent-cancer-nail-salon-sl.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7824" y="260648"/>
            <a:ext cx="3619500" cy="2520279"/>
          </a:xfrm>
          <a:prstGeom prst="rect">
            <a:avLst/>
          </a:prstGeom>
          <a:noFill/>
          <a:ln>
            <a:noFill/>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normAutofit fontScale="77500" lnSpcReduction="20000"/>
          </a:bodyPr>
          <a:lstStyle/>
          <a:p>
            <a:endParaRPr lang="en-US" dirty="0" smtClean="0"/>
          </a:p>
          <a:p>
            <a:pPr algn="l" rtl="0"/>
            <a:endParaRPr lang="en-US" b="1" dirty="0" smtClean="0"/>
          </a:p>
          <a:p>
            <a:pPr algn="l" rtl="0"/>
            <a:endParaRPr lang="en-US" b="1" dirty="0"/>
          </a:p>
          <a:p>
            <a:pPr algn="l" rtl="0"/>
            <a:r>
              <a:rPr lang="en-US" b="1" dirty="0" smtClean="0"/>
              <a:t>Take </a:t>
            </a:r>
            <a:r>
              <a:rPr lang="en-US" b="1" dirty="0"/>
              <a:t>care of your sexual health.</a:t>
            </a:r>
            <a:endParaRPr lang="en-US" dirty="0"/>
          </a:p>
          <a:p>
            <a:pPr algn="l" rtl="0"/>
            <a:r>
              <a:rPr lang="en-US" dirty="0"/>
              <a:t>The more sexual partners you have (especially without condom use), the greater your risk of contracting </a:t>
            </a:r>
            <a:r>
              <a:rPr lang="en-US" b="1" dirty="0"/>
              <a:t>human </a:t>
            </a:r>
            <a:r>
              <a:rPr lang="en-US" b="1" dirty="0" err="1"/>
              <a:t>papillomavirus</a:t>
            </a:r>
            <a:r>
              <a:rPr lang="en-US" b="1" dirty="0"/>
              <a:t>, or HPV</a:t>
            </a:r>
            <a:r>
              <a:rPr lang="en-US" dirty="0"/>
              <a:t>, which </a:t>
            </a:r>
            <a:r>
              <a:rPr lang="en-US" b="1" dirty="0"/>
              <a:t>can cause cervical cancer</a:t>
            </a:r>
            <a:r>
              <a:rPr lang="en-US" dirty="0"/>
              <a:t>, </a:t>
            </a:r>
            <a:r>
              <a:rPr lang="en-US" b="1" dirty="0"/>
              <a:t>throat cancer, and penile, vaginal, and anal cancer</a:t>
            </a:r>
            <a:r>
              <a:rPr lang="en-US" dirty="0"/>
              <a:t>. The HPV vaccine is recommended for all </a:t>
            </a:r>
            <a:r>
              <a:rPr lang="en-US" dirty="0" err="1"/>
              <a:t>tweens</a:t>
            </a:r>
            <a:r>
              <a:rPr lang="en-US" dirty="0"/>
              <a:t> of both sexes at age 11 or 12, as well as for women up to age 26 and men up to age 21. Since the vaccine was first recommended in 2006, there has been a 56 percent reduction in HPV infections among U.S. teen girls, even with very low HPV vaccination rates, the CDC reports.</a:t>
            </a:r>
          </a:p>
          <a:p>
            <a:endParaRPr lang="en-US" dirty="0"/>
          </a:p>
          <a:p>
            <a:endParaRPr lang="en-US" dirty="0" smtClean="0"/>
          </a:p>
          <a:p>
            <a:endParaRPr lang="fa-IR" dirty="0"/>
          </a:p>
        </p:txBody>
      </p:sp>
      <p:pic>
        <p:nvPicPr>
          <p:cNvPr id="4" name="Picture 3" descr="http://www.rd.com/wp-content/uploads/2014/09/17-prevent-cancer-condom-sl.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7824" y="260649"/>
            <a:ext cx="3619500" cy="2160240"/>
          </a:xfrm>
          <a:prstGeom prst="rect">
            <a:avLst/>
          </a:prstGeom>
          <a:noFill/>
          <a:ln>
            <a:noFill/>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normAutofit fontScale="92500" lnSpcReduction="20000"/>
          </a:bodyPr>
          <a:lstStyle/>
          <a:p>
            <a:endParaRPr lang="en-US" dirty="0" smtClean="0"/>
          </a:p>
          <a:p>
            <a:endParaRPr lang="en-US" dirty="0"/>
          </a:p>
          <a:p>
            <a:endParaRPr lang="en-US" dirty="0" smtClean="0"/>
          </a:p>
          <a:p>
            <a:pPr algn="l" rtl="0"/>
            <a:r>
              <a:rPr lang="en-US" b="1" dirty="0"/>
              <a:t>Reap the advantages of a daily aspirin Rx. </a:t>
            </a:r>
            <a:endParaRPr lang="en-US" dirty="0"/>
          </a:p>
          <a:p>
            <a:pPr algn="l" rtl="0"/>
            <a:r>
              <a:rPr lang="en-US" dirty="0"/>
              <a:t>If your doctor’s recommended that you take aspirin to help your heart, this may also help protect your body from cancer. </a:t>
            </a:r>
            <a:r>
              <a:rPr lang="en-US" b="1" dirty="0"/>
              <a:t>A study from the U.S. National Cancer Institute found that women who used aspirin daily had a 20 percent lower risk of ovarian cancer than those who used aspirin less than once a week</a:t>
            </a:r>
            <a:r>
              <a:rPr lang="en-US" dirty="0"/>
              <a:t>. (Don’t take aspirin daily without your doctor’s approval; it can cause bleeding in your digestive tract). </a:t>
            </a:r>
          </a:p>
          <a:p>
            <a:endParaRPr lang="fa-IR" dirty="0"/>
          </a:p>
        </p:txBody>
      </p:sp>
      <p:pic>
        <p:nvPicPr>
          <p:cNvPr id="4" name="Picture 3" descr="http://www.rd.com/wp-content/uploads/2014/09/06-prevent-cancer-aspirin-sl.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5816" y="260649"/>
            <a:ext cx="3619500" cy="2304256"/>
          </a:xfrm>
          <a:prstGeom prst="rect">
            <a:avLst/>
          </a:prstGeom>
          <a:noFill/>
          <a:ln>
            <a:noFill/>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و در پایان </a:t>
            </a:r>
            <a:endParaRPr lang="fa-IR" dirty="0"/>
          </a:p>
        </p:txBody>
      </p:sp>
      <p:pic>
        <p:nvPicPr>
          <p:cNvPr id="1027" name="Picture 3"/>
          <p:cNvPicPr>
            <a:picLocks noChangeAspect="1" noChangeArrowheads="1"/>
          </p:cNvPicPr>
          <p:nvPr/>
        </p:nvPicPr>
        <p:blipFill>
          <a:blip r:embed="rId2" cstate="print"/>
          <a:srcRect/>
          <a:stretch>
            <a:fillRect/>
          </a:stretch>
        </p:blipFill>
        <p:spPr bwMode="auto">
          <a:xfrm>
            <a:off x="2699792" y="1484784"/>
            <a:ext cx="2381797" cy="1368152"/>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683568" y="2996952"/>
            <a:ext cx="4032448" cy="1872208"/>
          </a:xfrm>
          <a:prstGeom prst="rect">
            <a:avLst/>
          </a:prstGeom>
          <a:noFill/>
          <a:ln w="9525">
            <a:noFill/>
            <a:miter lim="800000"/>
            <a:headEnd/>
            <a:tailEnd/>
          </a:ln>
        </p:spPr>
      </p:pic>
      <p:pic>
        <p:nvPicPr>
          <p:cNvPr id="1029" name="Picture 5"/>
          <p:cNvPicPr>
            <a:picLocks noChangeAspect="1" noChangeArrowheads="1"/>
          </p:cNvPicPr>
          <p:nvPr/>
        </p:nvPicPr>
        <p:blipFill>
          <a:blip r:embed="rId4" cstate="print"/>
          <a:srcRect/>
          <a:stretch>
            <a:fillRect/>
          </a:stretch>
        </p:blipFill>
        <p:spPr bwMode="auto">
          <a:xfrm>
            <a:off x="4860032" y="2924944"/>
            <a:ext cx="2880320" cy="1944216"/>
          </a:xfrm>
          <a:prstGeom prst="rect">
            <a:avLst/>
          </a:prstGeom>
          <a:noFill/>
          <a:ln w="9525">
            <a:noFill/>
            <a:miter lim="800000"/>
            <a:headEnd/>
            <a:tailEnd/>
          </a:ln>
        </p:spPr>
      </p:pic>
      <p:pic>
        <p:nvPicPr>
          <p:cNvPr id="1030" name="Picture 6"/>
          <p:cNvPicPr>
            <a:picLocks noChangeAspect="1" noChangeArrowheads="1"/>
          </p:cNvPicPr>
          <p:nvPr/>
        </p:nvPicPr>
        <p:blipFill>
          <a:blip r:embed="rId5" cstate="print"/>
          <a:srcRect/>
          <a:stretch>
            <a:fillRect/>
          </a:stretch>
        </p:blipFill>
        <p:spPr bwMode="auto">
          <a:xfrm>
            <a:off x="1952625" y="4869160"/>
            <a:ext cx="5238750" cy="1988839"/>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57200" y="332656"/>
            <a:ext cx="8229600" cy="5793507"/>
          </a:xfrm>
        </p:spPr>
        <p:txBody>
          <a:bodyPr>
            <a:normAutofit fontScale="70000" lnSpcReduction="20000"/>
          </a:bodyPr>
          <a:lstStyle/>
          <a:p>
            <a:pPr algn="l" rtl="0"/>
            <a:r>
              <a:rPr lang="en-US" b="1" dirty="0" smtClean="0"/>
              <a:t>WHAT CANCER CANNOT DO</a:t>
            </a:r>
            <a:r>
              <a:rPr lang="en-US" dirty="0" smtClean="0"/>
              <a:t> </a:t>
            </a:r>
          </a:p>
          <a:p>
            <a:pPr algn="l" rtl="0"/>
            <a:r>
              <a:rPr lang="en-US" dirty="0" smtClean="0"/>
              <a:t>Cancer is so limited that:</a:t>
            </a:r>
          </a:p>
          <a:p>
            <a:pPr algn="l" rtl="0"/>
            <a:r>
              <a:rPr lang="en-US" dirty="0" smtClean="0"/>
              <a:t>It cannot cripple love</a:t>
            </a:r>
            <a:br>
              <a:rPr lang="en-US" dirty="0" smtClean="0"/>
            </a:br>
            <a:r>
              <a:rPr lang="en-US" dirty="0" smtClean="0"/>
              <a:t>It cannot shatter hope</a:t>
            </a:r>
            <a:br>
              <a:rPr lang="en-US" dirty="0" smtClean="0"/>
            </a:br>
            <a:r>
              <a:rPr lang="en-US" dirty="0" smtClean="0"/>
              <a:t>It cannot corrode faith</a:t>
            </a:r>
            <a:br>
              <a:rPr lang="en-US" dirty="0" smtClean="0"/>
            </a:br>
            <a:r>
              <a:rPr lang="en-US" dirty="0" smtClean="0"/>
              <a:t>It cannot destroy peace</a:t>
            </a:r>
            <a:br>
              <a:rPr lang="en-US" dirty="0" smtClean="0"/>
            </a:br>
            <a:r>
              <a:rPr lang="en-US" dirty="0" smtClean="0"/>
              <a:t>It cannot kill friendship</a:t>
            </a:r>
            <a:br>
              <a:rPr lang="en-US" dirty="0" smtClean="0"/>
            </a:br>
            <a:r>
              <a:rPr lang="en-US" dirty="0" smtClean="0"/>
              <a:t>It cannot suppress memories</a:t>
            </a:r>
            <a:br>
              <a:rPr lang="en-US" dirty="0" smtClean="0"/>
            </a:br>
            <a:r>
              <a:rPr lang="en-US" dirty="0" smtClean="0"/>
              <a:t>It cannot silence courage</a:t>
            </a:r>
            <a:br>
              <a:rPr lang="en-US" dirty="0" smtClean="0"/>
            </a:br>
            <a:r>
              <a:rPr lang="en-US" dirty="0" smtClean="0"/>
              <a:t>It cannot invade the soul</a:t>
            </a:r>
            <a:br>
              <a:rPr lang="en-US" dirty="0" smtClean="0"/>
            </a:br>
            <a:r>
              <a:rPr lang="en-US" dirty="0" smtClean="0"/>
              <a:t>It cannot steal eternal life</a:t>
            </a:r>
            <a:br>
              <a:rPr lang="en-US" dirty="0" smtClean="0"/>
            </a:br>
            <a:r>
              <a:rPr lang="en-US" dirty="0" smtClean="0"/>
              <a:t>It cannot conquer the spirit</a:t>
            </a:r>
          </a:p>
          <a:p>
            <a:r>
              <a:rPr lang="fa-IR" dirty="0" smtClean="0"/>
              <a:t> سرطان نمی تواند عشق را فلج کند </a:t>
            </a:r>
            <a:br>
              <a:rPr lang="fa-IR" dirty="0" smtClean="0"/>
            </a:br>
            <a:r>
              <a:rPr lang="fa-IR" dirty="0" smtClean="0"/>
              <a:t> سرطان نمی تواند امید  را خرد کند</a:t>
            </a:r>
            <a:br>
              <a:rPr lang="fa-IR" dirty="0" smtClean="0"/>
            </a:br>
            <a:r>
              <a:rPr lang="fa-IR" dirty="0" smtClean="0"/>
              <a:t> سرطان نمی تواند ایمان را خراب  کند</a:t>
            </a:r>
            <a:br>
              <a:rPr lang="fa-IR" dirty="0" smtClean="0"/>
            </a:br>
            <a:r>
              <a:rPr lang="fa-IR" dirty="0" smtClean="0"/>
              <a:t> سرطان نمی تواند صلح را نابود کند</a:t>
            </a:r>
            <a:br>
              <a:rPr lang="fa-IR" dirty="0" smtClean="0"/>
            </a:br>
            <a:r>
              <a:rPr lang="fa-IR" dirty="0" smtClean="0"/>
              <a:t> سرطان نمی تواند دوستی را از بین ببرد </a:t>
            </a:r>
            <a:br>
              <a:rPr lang="fa-IR" dirty="0" smtClean="0"/>
            </a:br>
            <a:r>
              <a:rPr lang="fa-IR" dirty="0" smtClean="0"/>
              <a:t> سرطان نمی تواند خاطرات را سرکوب  کند</a:t>
            </a:r>
            <a:br>
              <a:rPr lang="fa-IR" dirty="0" smtClean="0"/>
            </a:br>
            <a:r>
              <a:rPr lang="fa-IR" dirty="0" smtClean="0"/>
              <a:t> سرطان نمی تواند شجاعت  را ساکت  کند</a:t>
            </a:r>
            <a:br>
              <a:rPr lang="fa-IR" dirty="0" smtClean="0"/>
            </a:br>
            <a:r>
              <a:rPr lang="fa-IR" dirty="0" smtClean="0"/>
              <a:t> سرطان نمی تواند  به روح حمله کند </a:t>
            </a:r>
            <a:br>
              <a:rPr lang="fa-IR" dirty="0" smtClean="0"/>
            </a:br>
            <a:r>
              <a:rPr lang="fa-IR" dirty="0" smtClean="0"/>
              <a:t> سرطان نمی تواند زندگی ابدی  را سرقت کند</a:t>
            </a:r>
            <a:br>
              <a:rPr lang="fa-IR" dirty="0" smtClean="0"/>
            </a:br>
            <a:r>
              <a:rPr lang="fa-IR" dirty="0" smtClean="0"/>
              <a:t> سرطان نمی تواند روح را تسخیر کند</a:t>
            </a:r>
            <a:endParaRPr lang="en-US" dirty="0" smtClean="0"/>
          </a:p>
          <a:p>
            <a:endParaRPr lang="fa-IR"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229600" cy="1228998"/>
          </a:xfrm>
        </p:spPr>
        <p:txBody>
          <a:bodyPr>
            <a:normAutofit fontScale="90000"/>
          </a:bodyPr>
          <a:lstStyle/>
          <a:p>
            <a:r>
              <a:rPr lang="fa-IR" b="1" dirty="0" smtClean="0"/>
              <a:t/>
            </a:r>
            <a:br>
              <a:rPr lang="fa-IR" b="1" dirty="0" smtClean="0"/>
            </a:br>
            <a:r>
              <a:rPr lang="fa-IR" b="1" dirty="0" smtClean="0"/>
              <a:t>10</a:t>
            </a:r>
            <a:r>
              <a:rPr lang="fa-IR" sz="3600" b="1" dirty="0" smtClean="0"/>
              <a:t>فرد مشهوری که با سرطان دست‌ و پنجه نرم کردند و شکستش دادند </a:t>
            </a:r>
            <a:r>
              <a:rPr lang="en-US" sz="3600" dirty="0" smtClean="0"/>
              <a:t/>
            </a:r>
            <a:br>
              <a:rPr lang="en-US" sz="3600" dirty="0" smtClean="0"/>
            </a:br>
            <a:endParaRPr lang="fa-IR" dirty="0"/>
          </a:p>
        </p:txBody>
      </p:sp>
      <p:pic>
        <p:nvPicPr>
          <p:cNvPr id="4" name="Content Placeholder 3" descr="7 بازیگری که سرطان را شکست دادند"/>
          <p:cNvPicPr>
            <a:picLocks noGrp="1"/>
          </p:cNvPicPr>
          <p:nvPr>
            <p:ph idx="1"/>
          </p:nvPr>
        </p:nvPicPr>
        <p:blipFill>
          <a:blip r:embed="rId2" cstate="print"/>
          <a:srcRect/>
          <a:stretch>
            <a:fillRect/>
          </a:stretch>
        </p:blipFill>
        <p:spPr bwMode="auto">
          <a:xfrm>
            <a:off x="1547664" y="1412776"/>
            <a:ext cx="6096000" cy="3429000"/>
          </a:xfrm>
          <a:prstGeom prst="rect">
            <a:avLst/>
          </a:prstGeom>
          <a:noFill/>
          <a:ln w="9525">
            <a:noFill/>
            <a:miter lim="800000"/>
            <a:headEnd/>
            <a:tailEnd/>
          </a:ln>
        </p:spPr>
      </p:pic>
      <p:sp>
        <p:nvSpPr>
          <p:cNvPr id="5" name="Rectangle 4"/>
          <p:cNvSpPr/>
          <p:nvPr/>
        </p:nvSpPr>
        <p:spPr>
          <a:xfrm>
            <a:off x="1043608" y="5157192"/>
            <a:ext cx="7200800" cy="1477328"/>
          </a:xfrm>
          <a:prstGeom prst="rect">
            <a:avLst/>
          </a:prstGeom>
        </p:spPr>
        <p:txBody>
          <a:bodyPr wrap="square">
            <a:spAutoFit/>
          </a:bodyPr>
          <a:lstStyle/>
          <a:p>
            <a:r>
              <a:rPr lang="fa-IR" b="1" dirty="0" smtClean="0"/>
              <a:t>کیتی بیتس</a:t>
            </a:r>
            <a:r>
              <a:rPr lang="en-US" b="1" dirty="0" smtClean="0"/>
              <a:t> Kathy Bates  </a:t>
            </a:r>
            <a:r>
              <a:rPr lang="en-US" dirty="0" smtClean="0"/>
              <a:t/>
            </a:r>
            <a:br>
              <a:rPr lang="en-US" dirty="0" smtClean="0"/>
            </a:br>
            <a:r>
              <a:rPr lang="fa-IR" dirty="0" smtClean="0"/>
              <a:t>کیتی بیتس بازیگر 66 ساله آمریکایی که موفق به دریافت جایزه اسکار بهترین بازیگر نقش اول زن شده است متوجه شد که در سال 2003 سرطان دارد. او سالیان سال با سرطان تخمدان خود جنگید اما در نهایت مجبور شد تا برای نجات جان خود در سال 2012 تن به عمل ماستكتومی بدهد. او پس از شکست بیماری اش باز هم در فیلم های سینمایی حاضر شد</a:t>
            </a:r>
            <a:r>
              <a:rPr lang="en-US" dirty="0" smtClean="0"/>
              <a:t>.  </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descr="7 بازیگری که سرطان را شکست دادند"/>
          <p:cNvPicPr>
            <a:picLocks noGrp="1"/>
          </p:cNvPicPr>
          <p:nvPr>
            <p:ph idx="1"/>
          </p:nvPr>
        </p:nvPicPr>
        <p:blipFill>
          <a:blip r:embed="rId2" cstate="print"/>
          <a:srcRect/>
          <a:stretch>
            <a:fillRect/>
          </a:stretch>
        </p:blipFill>
        <p:spPr bwMode="auto">
          <a:xfrm>
            <a:off x="2195736" y="188640"/>
            <a:ext cx="5112568" cy="3262114"/>
          </a:xfrm>
          <a:prstGeom prst="rect">
            <a:avLst/>
          </a:prstGeom>
          <a:noFill/>
          <a:ln w="9525">
            <a:noFill/>
            <a:miter lim="800000"/>
            <a:headEnd/>
            <a:tailEnd/>
          </a:ln>
        </p:spPr>
      </p:pic>
      <p:sp>
        <p:nvSpPr>
          <p:cNvPr id="5" name="Rectangle 4"/>
          <p:cNvSpPr/>
          <p:nvPr/>
        </p:nvSpPr>
        <p:spPr>
          <a:xfrm>
            <a:off x="1331640" y="4293096"/>
            <a:ext cx="6912768" cy="1477328"/>
          </a:xfrm>
          <a:prstGeom prst="rect">
            <a:avLst/>
          </a:prstGeom>
        </p:spPr>
        <p:txBody>
          <a:bodyPr wrap="square">
            <a:spAutoFit/>
          </a:bodyPr>
          <a:lstStyle/>
          <a:p>
            <a:r>
              <a:rPr lang="fa-IR" b="1" dirty="0" smtClean="0"/>
              <a:t>رابرت دنیرو</a:t>
            </a:r>
            <a:r>
              <a:rPr lang="en-US" b="1" dirty="0" smtClean="0"/>
              <a:t> / Robert De </a:t>
            </a:r>
            <a:r>
              <a:rPr lang="en-US" b="1" dirty="0" err="1" smtClean="0"/>
              <a:t>Niro</a:t>
            </a:r>
            <a:r>
              <a:rPr lang="en-US" b="1" dirty="0" smtClean="0"/>
              <a:t> </a:t>
            </a:r>
            <a:r>
              <a:rPr lang="en-US" dirty="0" smtClean="0"/>
              <a:t/>
            </a:r>
            <a:br>
              <a:rPr lang="en-US" dirty="0" smtClean="0"/>
            </a:br>
            <a:r>
              <a:rPr lang="fa-IR" dirty="0" smtClean="0"/>
              <a:t>دنیرو در سال ۲۰۰۳ به بیماری سرطان پروستات مبتلا شد و همان سال تحت عمل جراحی قرار گرفت. بازیگر پدرخوانده  که تا به امروز جوایز زیادی را به دست آورده است زیر نیغ جراحی قرار گرفت و توانست بر بیماری اش غلبه کند. این بازیگر </a:t>
            </a:r>
            <a:r>
              <a:rPr lang="en-US" dirty="0" smtClean="0"/>
              <a:t>71 </a:t>
            </a:r>
            <a:r>
              <a:rPr lang="fa-IR" dirty="0" smtClean="0"/>
              <a:t>ساله دوباره سلامتش را به دست آورد و به بازیگری در سینما ادامه داد</a:t>
            </a:r>
            <a:r>
              <a:rPr lang="en-US" dirty="0" smtClean="0"/>
              <a:t>.  </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descr="7 بازیگری که سرطان را شکست دادند"/>
          <p:cNvPicPr>
            <a:picLocks noGrp="1"/>
          </p:cNvPicPr>
          <p:nvPr>
            <p:ph idx="1"/>
          </p:nvPr>
        </p:nvPicPr>
        <p:blipFill>
          <a:blip r:embed="rId2" cstate="print"/>
          <a:srcRect/>
          <a:stretch>
            <a:fillRect/>
          </a:stretch>
        </p:blipFill>
        <p:spPr bwMode="auto">
          <a:xfrm>
            <a:off x="1547664" y="260648"/>
            <a:ext cx="5760640" cy="2808312"/>
          </a:xfrm>
          <a:prstGeom prst="rect">
            <a:avLst/>
          </a:prstGeom>
          <a:noFill/>
          <a:ln w="9525">
            <a:noFill/>
            <a:miter lim="800000"/>
            <a:headEnd/>
            <a:tailEnd/>
          </a:ln>
        </p:spPr>
      </p:pic>
      <p:sp>
        <p:nvSpPr>
          <p:cNvPr id="5" name="Rectangle 4"/>
          <p:cNvSpPr/>
          <p:nvPr/>
        </p:nvSpPr>
        <p:spPr>
          <a:xfrm>
            <a:off x="971600" y="3441680"/>
            <a:ext cx="7632848" cy="3416320"/>
          </a:xfrm>
          <a:prstGeom prst="rect">
            <a:avLst/>
          </a:prstGeom>
        </p:spPr>
        <p:txBody>
          <a:bodyPr wrap="square">
            <a:spAutoFit/>
          </a:bodyPr>
          <a:lstStyle/>
          <a:p>
            <a:r>
              <a:rPr lang="fa-IR" b="1" dirty="0" smtClean="0"/>
              <a:t>مایکل سی هال</a:t>
            </a:r>
            <a:r>
              <a:rPr lang="en-US" b="1" dirty="0" smtClean="0"/>
              <a:t> / Michael C. Hall</a:t>
            </a:r>
            <a:r>
              <a:rPr lang="en-US" dirty="0" smtClean="0"/>
              <a:t/>
            </a:r>
            <a:br>
              <a:rPr lang="en-US" dirty="0" smtClean="0"/>
            </a:br>
            <a:r>
              <a:rPr lang="fa-IR" dirty="0" smtClean="0"/>
              <a:t>بازیگر معروف سریال دکستر در سال 2010 و چند روز قبل از از مراسم گلدن گلاب به همگان گفت که او مبتلا به سرطان خون و بیماری</a:t>
            </a:r>
            <a:r>
              <a:rPr lang="en-US" dirty="0" smtClean="0"/>
              <a:t> Hodgkin's Lymphoma </a:t>
            </a:r>
            <a:r>
              <a:rPr lang="fa-IR" dirty="0" smtClean="0"/>
              <a:t>شده است</a:t>
            </a:r>
            <a:r>
              <a:rPr lang="en-US" dirty="0" smtClean="0"/>
              <a:t>. </a:t>
            </a:r>
            <a:r>
              <a:rPr lang="fa-IR" dirty="0" smtClean="0"/>
              <a:t>این بازیگر 43 ساله با سرطان و بیماری جنگید و توانست در همان سال بر آن پیروز  شود. او پس از دوره درمان دوباره به سریال دکستر بازگشت و در فصل 5 آن بازی کرد</a:t>
            </a:r>
            <a:r>
              <a:rPr lang="en-US" dirty="0" smtClean="0"/>
              <a:t>.  </a:t>
            </a:r>
            <a:br>
              <a:rPr lang="en-US" dirty="0" smtClean="0"/>
            </a:br>
            <a:r>
              <a:rPr lang="en-US" dirty="0" smtClean="0"/>
              <a:t/>
            </a:r>
            <a:br>
              <a:rPr lang="en-US" dirty="0" smtClean="0"/>
            </a:br>
            <a:r>
              <a:rPr lang="fa-IR" dirty="0" smtClean="0"/>
              <a:t>هال در مصاحبه ای گفت که «این  خیلی ناراحت کننده است که در 38 سالگی متوجه شدم که سرطان دارم. در حالی که پدرم در سن 39 سالگی به خاطر سرطان مرده بود. اما خوشحالم که در مراحل ابتدایی متوجه شدم و همین باعث می شود که راحت تر آن را شکست دهم</a:t>
            </a:r>
            <a:r>
              <a:rPr lang="en-US" dirty="0" smtClean="0"/>
              <a:t>.»</a:t>
            </a:r>
            <a:br>
              <a:rPr lang="en-US" dirty="0" smtClean="0"/>
            </a:br>
            <a:r>
              <a:rPr lang="en-US" dirty="0" smtClean="0"/>
              <a:t> </a:t>
            </a:r>
            <a:br>
              <a:rPr lang="en-US" dirty="0" smtClean="0"/>
            </a:br>
            <a:r>
              <a:rPr lang="fa-IR" dirty="0" smtClean="0"/>
              <a:t>او در مراسم گلدن گلوب یه خاطر شیمی درمانی کچل شده بود با کلاهی بر سر حاضر شد و جایزه بهترین نقش اول مرد در سریال سال 2010 را دریافت کرد</a:t>
            </a:r>
            <a:r>
              <a:rPr lang="en-US" dirty="0" smtClean="0"/>
              <a:t>. </a:t>
            </a:r>
            <a:endParaRPr lang="fa-IR"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normAutofit fontScale="77500" lnSpcReduction="20000"/>
          </a:bodyPr>
          <a:lstStyle/>
          <a:p>
            <a:r>
              <a:rPr lang="fa-IR" b="1" dirty="0" smtClean="0"/>
              <a:t>لنس آرمسترانگ؛ </a:t>
            </a:r>
            <a:r>
              <a:rPr lang="en-US" b="1" dirty="0" smtClean="0"/>
              <a:t/>
            </a:r>
            <a:br>
              <a:rPr lang="en-US" b="1" dirty="0" smtClean="0"/>
            </a:br>
            <a:r>
              <a:rPr lang="fa-IR" b="1" dirty="0" smtClean="0"/>
              <a:t>سرطان بیضه، ریه، معده</a:t>
            </a:r>
            <a:r>
              <a:rPr lang="en-US" dirty="0" smtClean="0"/>
              <a:t/>
            </a:r>
            <a:br>
              <a:rPr lang="en-US" dirty="0" smtClean="0"/>
            </a:br>
            <a:r>
              <a:rPr lang="en-US" dirty="0" smtClean="0"/>
              <a:t> </a:t>
            </a:r>
            <a:r>
              <a:rPr lang="fa-IR" dirty="0" smtClean="0"/>
              <a:t>هنوز 25 سالش نشده بود و داشت پله‌های موفقیت را با سرعت طی می‌کرد که در پاییز سال 1996 میلادی شوکه کننده‌ترین خبر‌ زندگی‌اش را شنید؛ ابتلا به سرطان بدخیم بیضیه که به مغز، معده و ریه نیز سرایت کرده بود. لنس آرمسترانگ، دو‌چرخه‌سوار آمریکایی که به برنده شدن عادت کرده بود تسلیم نشد و بلافاصله برای درمان اقدا م کرد. او تحت چند عمل جراحی قرار گرفت و پس از آن نیز چند دوره شیمی درمانی شد. با این حال پزشکان شانس زنده ماندش را تنها 40 درصد تخمین زدند. آرمسترانگ کاری به این آمار و ارقام و تخمین‌ها نداشت؛ بنابراین نه تنها نا‌امید نشد بلکه پس از مشورت با چند متخصص درمان دارویی‌‌ای را در پیش گرفت که به ریه‌اش نیز آسب نمی‌رساند چون می‌خواست حرفه ورزشی‌اش را ادامه دهد. سرانجام در اواخر زمستان 1997 توانست سرطان را شکست دهد. آرمسترانگ از سال 1999 تا 2005 هفت بار قهرمان رقابت‌های «تور دوفرانس» که یکی از معتبر‌ترین مسابقات دوچرخه‌سواری است، شدد اما در سال </a:t>
            </a:r>
            <a:r>
              <a:rPr lang="en-US" dirty="0" smtClean="0"/>
              <a:t>2012 </a:t>
            </a:r>
            <a:r>
              <a:rPr lang="fa-IR" dirty="0" smtClean="0"/>
              <a:t>با معلوم شدن نتایج آزمایش‌ها، دوپینگش ثابت شد و بدین ترتیب به‌طور دائمی از شرکت در رقابت‌های رسمی دوچرخه‌سواری محروم شد و تمام عناوین قهرمانی‌اش را نیز از دست داد</a:t>
            </a:r>
            <a:r>
              <a:rPr lang="en-US" dirty="0" smtClean="0"/>
              <a:t>.</a:t>
            </a:r>
          </a:p>
          <a:p>
            <a:endParaRPr lang="fa-IR" dirty="0"/>
          </a:p>
        </p:txBody>
      </p:sp>
      <p:pic>
        <p:nvPicPr>
          <p:cNvPr id="1026" name="Picture 2"/>
          <p:cNvPicPr>
            <a:picLocks noChangeAspect="1" noChangeArrowheads="1"/>
          </p:cNvPicPr>
          <p:nvPr/>
        </p:nvPicPr>
        <p:blipFill>
          <a:blip r:embed="rId2" cstate="print"/>
          <a:srcRect/>
          <a:stretch>
            <a:fillRect/>
          </a:stretch>
        </p:blipFill>
        <p:spPr bwMode="auto">
          <a:xfrm>
            <a:off x="2915816" y="188640"/>
            <a:ext cx="2857500" cy="1762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t>نظريه </a:t>
            </a:r>
            <a:r>
              <a:rPr lang="en-US" dirty="0" smtClean="0"/>
              <a:t>WHO</a:t>
            </a:r>
            <a:br>
              <a:rPr lang="en-US" dirty="0" smtClean="0"/>
            </a:br>
            <a:endParaRPr lang="fa-IR" dirty="0"/>
          </a:p>
        </p:txBody>
      </p:sp>
      <p:sp>
        <p:nvSpPr>
          <p:cNvPr id="3" name="Rectangle 2"/>
          <p:cNvSpPr/>
          <p:nvPr/>
        </p:nvSpPr>
        <p:spPr>
          <a:xfrm>
            <a:off x="683568" y="1844824"/>
            <a:ext cx="7776864" cy="4462760"/>
          </a:xfrm>
          <a:prstGeom prst="rect">
            <a:avLst/>
          </a:prstGeom>
        </p:spPr>
        <p:txBody>
          <a:bodyPr wrap="square">
            <a:spAutoFit/>
          </a:bodyPr>
          <a:lstStyle/>
          <a:p>
            <a:r>
              <a:rPr lang="fa-IR" sz="4000" dirty="0"/>
              <a:t>بر اساس اعلام سازمان بهداشت جهانی، ابتلا به </a:t>
            </a:r>
            <a:r>
              <a:rPr lang="fa-IR" sz="4400" dirty="0"/>
              <a:t>80</a:t>
            </a:r>
            <a:r>
              <a:rPr lang="fa-IR" sz="4000" dirty="0"/>
              <a:t> درصد سرطان‌ها مستقیم به سبک زندگی ما بستگی دارد. این سازمان می‌گوید اگر خورد و خوراک و سبک زندگی‌مان را اصلاح نکنیم، به‌طور حتم در سال‌های آینده، سرطان به جای بیماری‌های قلبی در صدر دلایل مرگ‌ومیر قرار خواهدگرفت.</a:t>
            </a:r>
          </a:p>
        </p:txBody>
      </p:sp>
    </p:spTree>
    <p:extLst>
      <p:ext uri="{BB962C8B-B14F-4D97-AF65-F5344CB8AC3E}">
        <p14:creationId xmlns:p14="http://schemas.microsoft.com/office/powerpoint/2010/main" val="28097586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descr="7 بازیگری که سرطان را شکست دادند"/>
          <p:cNvPicPr>
            <a:picLocks noGrp="1"/>
          </p:cNvPicPr>
          <p:nvPr>
            <p:ph idx="1"/>
          </p:nvPr>
        </p:nvPicPr>
        <p:blipFill>
          <a:blip r:embed="rId2" cstate="print"/>
          <a:srcRect/>
          <a:stretch>
            <a:fillRect/>
          </a:stretch>
        </p:blipFill>
        <p:spPr bwMode="auto">
          <a:xfrm>
            <a:off x="2339752" y="1"/>
            <a:ext cx="4763193" cy="2780928"/>
          </a:xfrm>
          <a:prstGeom prst="rect">
            <a:avLst/>
          </a:prstGeom>
          <a:noFill/>
          <a:ln w="9525">
            <a:noFill/>
            <a:miter lim="800000"/>
            <a:headEnd/>
            <a:tailEnd/>
          </a:ln>
        </p:spPr>
      </p:pic>
      <p:sp>
        <p:nvSpPr>
          <p:cNvPr id="5" name="Rectangle 4"/>
          <p:cNvSpPr/>
          <p:nvPr/>
        </p:nvSpPr>
        <p:spPr>
          <a:xfrm>
            <a:off x="1259632" y="3164681"/>
            <a:ext cx="7272808" cy="3693319"/>
          </a:xfrm>
          <a:prstGeom prst="rect">
            <a:avLst/>
          </a:prstGeom>
        </p:spPr>
        <p:txBody>
          <a:bodyPr wrap="square">
            <a:spAutoFit/>
          </a:bodyPr>
          <a:lstStyle/>
          <a:p>
            <a:r>
              <a:rPr lang="en-US" dirty="0" smtClean="0"/>
              <a:t/>
            </a:r>
            <a:br>
              <a:rPr lang="en-US" dirty="0" smtClean="0"/>
            </a:br>
            <a:r>
              <a:rPr lang="fa-IR" b="1" dirty="0" smtClean="0"/>
              <a:t>مایکل داگلاس</a:t>
            </a:r>
            <a:r>
              <a:rPr lang="en-US" b="1" dirty="0" smtClean="0"/>
              <a:t> / Michael Douglas </a:t>
            </a:r>
            <a:endParaRPr lang="en-US" dirty="0" smtClean="0"/>
          </a:p>
          <a:p>
            <a:r>
              <a:rPr lang="fa-IR" dirty="0" smtClean="0"/>
              <a:t>در سال 2010 اعلام شد که مایکل داگلاس به سرطان گلو مبتلا شده و تحت شیمی درمانی و پرتو درمانی قرار گرفته است. این بازیگر آمریکایی که تا به امروز دو جایزه اسکار را برنده شده به مجله </a:t>
            </a:r>
            <a:r>
              <a:rPr lang="en-US" dirty="0" smtClean="0"/>
              <a:t>"</a:t>
            </a:r>
            <a:r>
              <a:rPr lang="fa-IR" dirty="0" smtClean="0"/>
              <a:t>مردم" گفت که «من شکستش خواهم داد». او برای مدتی از بازیگری کناره گرفت و در زمان درمانش وقت خود را با همسر و فرزندانش گذراند</a:t>
            </a:r>
            <a:r>
              <a:rPr lang="en-US" dirty="0" smtClean="0"/>
              <a:t>.  </a:t>
            </a:r>
            <a:br>
              <a:rPr lang="en-US" dirty="0" smtClean="0"/>
            </a:br>
            <a:r>
              <a:rPr lang="en-US" dirty="0" smtClean="0"/>
              <a:t/>
            </a:r>
            <a:br>
              <a:rPr lang="en-US" dirty="0" smtClean="0"/>
            </a:br>
            <a:r>
              <a:rPr lang="fa-IR" dirty="0" smtClean="0"/>
              <a:t>این بازیگر به مبارزه با این بیماری مهلک ادامه داد و گفته می شود که توانسته به خوبی به بهبودی پایداری دست یابد. به گفته وی با این کار می توان به یک سوژه الهام بخش برای تمامی که با این بیماری درگیر هستند تبدیل شد</a:t>
            </a:r>
            <a:r>
              <a:rPr lang="en-US" dirty="0" smtClean="0"/>
              <a:t>. </a:t>
            </a:r>
            <a:br>
              <a:rPr lang="en-US" dirty="0" smtClean="0"/>
            </a:br>
            <a:r>
              <a:rPr lang="en-US" dirty="0" smtClean="0"/>
              <a:t> </a:t>
            </a:r>
            <a:br>
              <a:rPr lang="en-US" dirty="0" smtClean="0"/>
            </a:br>
            <a:r>
              <a:rPr lang="fa-IR" dirty="0" smtClean="0"/>
              <a:t>داگلاس پس از شکست بیماری اش به بازیگری بازگشت و در چندین فیلم هالیوودی مانند «مرد مورچه ای» بازی کرده است</a:t>
            </a:r>
            <a:endParaRPr lang="fa-IR"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descr="7 بازیگری که سرطان را شکست دادند"/>
          <p:cNvPicPr>
            <a:picLocks noGrp="1"/>
          </p:cNvPicPr>
          <p:nvPr>
            <p:ph idx="1"/>
          </p:nvPr>
        </p:nvPicPr>
        <p:blipFill>
          <a:blip r:embed="rId2" cstate="print"/>
          <a:srcRect/>
          <a:stretch>
            <a:fillRect/>
          </a:stretch>
        </p:blipFill>
        <p:spPr bwMode="auto">
          <a:xfrm>
            <a:off x="1979712" y="332657"/>
            <a:ext cx="4968552" cy="3456384"/>
          </a:xfrm>
          <a:prstGeom prst="rect">
            <a:avLst/>
          </a:prstGeom>
          <a:noFill/>
          <a:ln w="9525">
            <a:noFill/>
            <a:miter lim="800000"/>
            <a:headEnd/>
            <a:tailEnd/>
          </a:ln>
        </p:spPr>
      </p:pic>
      <p:sp>
        <p:nvSpPr>
          <p:cNvPr id="5" name="Rectangle 4"/>
          <p:cNvSpPr/>
          <p:nvPr/>
        </p:nvSpPr>
        <p:spPr>
          <a:xfrm>
            <a:off x="1331640" y="3995678"/>
            <a:ext cx="6696744" cy="2031325"/>
          </a:xfrm>
          <a:prstGeom prst="rect">
            <a:avLst/>
          </a:prstGeom>
        </p:spPr>
        <p:txBody>
          <a:bodyPr wrap="square">
            <a:spAutoFit/>
          </a:bodyPr>
          <a:lstStyle/>
          <a:p>
            <a:r>
              <a:rPr lang="fa-IR" b="1" dirty="0" smtClean="0"/>
              <a:t>پیام دهکردی</a:t>
            </a:r>
            <a:r>
              <a:rPr lang="en-US" dirty="0" smtClean="0"/>
              <a:t/>
            </a:r>
            <a:br>
              <a:rPr lang="en-US" dirty="0" smtClean="0"/>
            </a:br>
            <a:r>
              <a:rPr lang="fa-IR" dirty="0" smtClean="0"/>
              <a:t>بازیگر سینما و تئاتر و کارگردان ایرانی و مدرس فن بیان و بازیگری است. او که تا به امروز جوایز زیادی در عرصه هنری کسب کرده است. او در سال 85 متوجه شد که به سرطان مغز استخوان مبتلا شده و تنها چهار درصد شانس برای زنده ماندن دارد. بازیگر فیلم شهریار و یک تکه نان در ابتدا امید خود را از دست داده بود اما در کمال ناباوری توانست بر این بیماری غلبه کند و بهبودی اش را به دست آورد. او تا به امروز هم به فعایلت های هنری خود ادامه داده است</a:t>
            </a:r>
            <a:endParaRPr lang="fa-IR"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descr="7 بازیگری که سرطان را شکست دادند"/>
          <p:cNvPicPr>
            <a:picLocks noGrp="1"/>
          </p:cNvPicPr>
          <p:nvPr>
            <p:ph idx="1"/>
          </p:nvPr>
        </p:nvPicPr>
        <p:blipFill>
          <a:blip r:embed="rId2" cstate="print"/>
          <a:srcRect/>
          <a:stretch>
            <a:fillRect/>
          </a:stretch>
        </p:blipFill>
        <p:spPr bwMode="auto">
          <a:xfrm>
            <a:off x="2267744" y="0"/>
            <a:ext cx="4448175" cy="2876550"/>
          </a:xfrm>
          <a:prstGeom prst="rect">
            <a:avLst/>
          </a:prstGeom>
          <a:noFill/>
          <a:ln w="9525">
            <a:noFill/>
            <a:miter lim="800000"/>
            <a:headEnd/>
            <a:tailEnd/>
          </a:ln>
        </p:spPr>
      </p:pic>
      <p:sp>
        <p:nvSpPr>
          <p:cNvPr id="5" name="Rectangle 4"/>
          <p:cNvSpPr/>
          <p:nvPr/>
        </p:nvSpPr>
        <p:spPr>
          <a:xfrm>
            <a:off x="1115616" y="3140967"/>
            <a:ext cx="7200800" cy="3416320"/>
          </a:xfrm>
          <a:prstGeom prst="rect">
            <a:avLst/>
          </a:prstGeom>
        </p:spPr>
        <p:txBody>
          <a:bodyPr wrap="square">
            <a:spAutoFit/>
          </a:bodyPr>
          <a:lstStyle/>
          <a:p>
            <a:r>
              <a:rPr lang="fa-IR" b="1" dirty="0" smtClean="0"/>
              <a:t>حسین محب‌اهری</a:t>
            </a:r>
            <a:r>
              <a:rPr lang="en-US" b="1" dirty="0" smtClean="0"/>
              <a:t> </a:t>
            </a:r>
            <a:r>
              <a:rPr lang="en-US" dirty="0" smtClean="0"/>
              <a:t/>
            </a:r>
            <a:br>
              <a:rPr lang="en-US" dirty="0" smtClean="0"/>
            </a:br>
            <a:r>
              <a:rPr lang="fa-IR" dirty="0" smtClean="0"/>
              <a:t>بازیگر تئاتر و چهره سرشناس تلویزیونی از اوایل سال 71 دریافت که سرطان دارد</a:t>
            </a:r>
            <a:r>
              <a:rPr lang="en-US" dirty="0" smtClean="0"/>
              <a:t>. </a:t>
            </a:r>
            <a:r>
              <a:rPr lang="fa-IR" dirty="0" smtClean="0"/>
              <a:t>توموری در ناحیه گردنش دیده شد و تحت درمان قرار گرفت. او با بیماری اش جنگید و توانست آن را مهار کند. اما در سال 91 ناراحتی ای در ناحیه پایش احساس کرد که باید برایش زیر تیغ جراحی می رفت و شیمی درمانی را از سر می گرفت. پس از این دوره درمان تومور از بین رفت. اما 6 ماه بعد باز هم سلول های سرطانی در ریه، شکم و گردنش دیده شد. او پس از دو سال و نیم درمان، باز هم پشت این بیماری را به خاک مالیده است. او می گوید: «سرطان مثل هر بیماری دیگری است مثل سرماخوردگی، میگرن و... . هر کسی ممکن است گرفتارش شود، منتها وقتی بیماری سرطان به سراغ آدم می‌آید کمی بیشتر از برخی بیماری‌‌‌ها با بدن انسان کلنجار می‌رود. مهم این است که شما می‌خواهید به این کلنجار ادامه دهید یا نه. من می‌خواستم.» او در حال حاضر در سریال </a:t>
            </a:r>
            <a:r>
              <a:rPr lang="en-US" dirty="0" smtClean="0"/>
              <a:t>«</a:t>
            </a:r>
            <a:r>
              <a:rPr lang="fa-IR" dirty="0" smtClean="0"/>
              <a:t>ابله» کمال تبریزی که به شبکه خانگی آمده بازی می کند</a:t>
            </a:r>
            <a:r>
              <a:rPr lang="en-US" dirty="0" smtClean="0"/>
              <a:t>. </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descr="7 بازیگری که سرطان را شکست دادند"/>
          <p:cNvPicPr>
            <a:picLocks noGrp="1"/>
          </p:cNvPicPr>
          <p:nvPr>
            <p:ph idx="1"/>
          </p:nvPr>
        </p:nvPicPr>
        <p:blipFill>
          <a:blip r:embed="rId2" cstate="print"/>
          <a:srcRect/>
          <a:stretch>
            <a:fillRect/>
          </a:stretch>
        </p:blipFill>
        <p:spPr bwMode="auto">
          <a:xfrm>
            <a:off x="1475656" y="0"/>
            <a:ext cx="6696744" cy="2736304"/>
          </a:xfrm>
          <a:prstGeom prst="rect">
            <a:avLst/>
          </a:prstGeom>
          <a:noFill/>
          <a:ln w="9525">
            <a:noFill/>
            <a:miter lim="800000"/>
            <a:headEnd/>
            <a:tailEnd/>
          </a:ln>
        </p:spPr>
      </p:pic>
      <p:sp>
        <p:nvSpPr>
          <p:cNvPr id="7" name="Rectangle 6"/>
          <p:cNvSpPr/>
          <p:nvPr/>
        </p:nvSpPr>
        <p:spPr>
          <a:xfrm>
            <a:off x="971600" y="3164681"/>
            <a:ext cx="7200800" cy="2308324"/>
          </a:xfrm>
          <a:prstGeom prst="rect">
            <a:avLst/>
          </a:prstGeom>
        </p:spPr>
        <p:txBody>
          <a:bodyPr wrap="square">
            <a:spAutoFit/>
          </a:bodyPr>
          <a:lstStyle/>
          <a:p>
            <a:r>
              <a:rPr lang="fa-IR" b="1" dirty="0" smtClean="0"/>
              <a:t>ابوالفضل پورعرب</a:t>
            </a:r>
            <a:r>
              <a:rPr lang="en-US" b="1" dirty="0" smtClean="0"/>
              <a:t> </a:t>
            </a:r>
            <a:r>
              <a:rPr lang="en-US" dirty="0" smtClean="0"/>
              <a:t/>
            </a:r>
            <a:br>
              <a:rPr lang="en-US" dirty="0" smtClean="0"/>
            </a:br>
            <a:r>
              <a:rPr lang="fa-IR" dirty="0" smtClean="0"/>
              <a:t>ابوالفضل پور عرب در اواخر سال ۸۹ به دلیل بیماری سرطان در بیمارستان بهمن تهران بستری شد و تا سال ها برای درمان از بازی کناره گیری کرد. اما در مهرماه 91 هنگامی که کسی از چهره تکیده او منتشر شد تازه خبر بیماری او بر سر زبان ها افتاد. هرچند این اخبار اندکی با حاشیه همراه شد اما حقیقت آن بود که این بازیگر معروف سینما در این سال ها با بیماری سرطان درگیر بوده و توانسته آن را شکست دهد. وی پس از این شکست و بهبود جسمانی خود مجددا به سینما بازگشت و قرار است در فیلم اصغر نعیمی بازی کند. پور عرب در فیلم </a:t>
            </a:r>
            <a:r>
              <a:rPr lang="en-US" dirty="0" smtClean="0"/>
              <a:t>«</a:t>
            </a:r>
            <a:r>
              <a:rPr lang="fa-IR" dirty="0" smtClean="0"/>
              <a:t>سایه‌های موازی» در مقابل شهاب حسینی و در نقش اصلی بازی می کند</a:t>
            </a:r>
            <a:r>
              <a:rPr lang="en-US" dirty="0" smtClean="0"/>
              <a:t>. </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normAutofit/>
          </a:bodyPr>
          <a:lstStyle/>
          <a:p>
            <a:r>
              <a:rPr lang="fa-IR" b="1" dirty="0" smtClean="0"/>
              <a:t>بیژن نوباوه </a:t>
            </a:r>
            <a:r>
              <a:rPr lang="en-US" b="1" dirty="0" smtClean="0"/>
              <a:t/>
            </a:r>
            <a:br>
              <a:rPr lang="en-US" b="1" dirty="0" smtClean="0"/>
            </a:br>
            <a:r>
              <a:rPr lang="fa-IR" b="1" dirty="0" smtClean="0"/>
              <a:t>سرطان خون</a:t>
            </a:r>
            <a:endParaRPr lang="fa-IR" dirty="0" smtClean="0"/>
          </a:p>
          <a:p>
            <a:pPr algn="just"/>
            <a:r>
              <a:rPr lang="fa-IR" dirty="0" smtClean="0"/>
              <a:t>واحد مرکزی خبر؛ نیویورک» اوایل دهه 1380 پای ثابت اخبار بود و همیشه خبر‌هایش را با این جمله تمام می‌کرد. مدتی خبری از او نبود تا در آبان سال 84 خبر بستری شدن بیژن نوباوه به دلیل ابتلا به سرطان خون منتشر شد. از فردی که روز‌گاری از دل جنگ خبر تهیه می‌کرد، بعید بود بخواهد پا پس بکشد و تسلیم شود که نکشید و نشد. نوباوه در تمام این سال‌ها با بیماری‌اش جنگیده است و نه تنها ذره‌ای از فعالیت‌هایش کم نکرده بلکه در دوره هشتم و نهم مجلس شورای اسلامی به عنوان نماینده حضور داشته است</a:t>
            </a:r>
            <a:r>
              <a:rPr lang="en-US" dirty="0" smtClean="0"/>
              <a:t>.</a:t>
            </a:r>
          </a:p>
          <a:p>
            <a:endParaRPr lang="fa-IR" dirty="0"/>
          </a:p>
        </p:txBody>
      </p:sp>
      <p:pic>
        <p:nvPicPr>
          <p:cNvPr id="2050" name="Picture 2"/>
          <p:cNvPicPr>
            <a:picLocks noChangeAspect="1" noChangeArrowheads="1"/>
          </p:cNvPicPr>
          <p:nvPr/>
        </p:nvPicPr>
        <p:blipFill>
          <a:blip r:embed="rId2" cstate="print"/>
          <a:srcRect/>
          <a:stretch>
            <a:fillRect/>
          </a:stretch>
        </p:blipFill>
        <p:spPr bwMode="auto">
          <a:xfrm>
            <a:off x="3276600" y="404665"/>
            <a:ext cx="2590800" cy="19442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99000"/>
            <a:duotone>
              <a:schemeClr val="bg2">
                <a:shade val="3000"/>
                <a:satMod val="110000"/>
              </a:schemeClr>
              <a:schemeClr val="bg2">
                <a:tint val="60000"/>
                <a:satMod val="425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a:xfrm>
            <a:off x="395536" y="1556792"/>
            <a:ext cx="8229600" cy="4709160"/>
          </a:xfrm>
        </p:spPr>
        <p:txBody>
          <a:bodyPr>
            <a:normAutofit lnSpcReduction="10000"/>
          </a:bodyPr>
          <a:lstStyle/>
          <a:p>
            <a:pPr rtl="0">
              <a:buNone/>
            </a:pPr>
            <a:r>
              <a:rPr lang="fa-IR" b="1" dirty="0" smtClean="0"/>
              <a:t>کتایون امیرابراهیمی؛ مبارزه با یک سرطان زنانه</a:t>
            </a:r>
            <a:endParaRPr lang="en-US" dirty="0" smtClean="0"/>
          </a:p>
          <a:p>
            <a:r>
              <a:rPr lang="fa-IR" dirty="0" smtClean="0"/>
              <a:t>بیشتر افراد مشهوری که به خاطر سرطان در معرض دید قرار گرفته‌‌‌اند مردان بوده‌‌‌اند. اما سرطان زن و مرد نمی‌‌‌شناسد و اگر اراده کند در بدن هر دو جنس مرد و زن مهمان می‌‌‌شود</a:t>
            </a:r>
            <a:r>
              <a:rPr lang="en-US" dirty="0" smtClean="0"/>
              <a:t>. </a:t>
            </a:r>
            <a:r>
              <a:rPr lang="fa-IR" dirty="0" smtClean="0"/>
              <a:t>کتایون امیرابراهیمی گرفتار یک سرطان زنانه شده است. این بازیگر تمام هزینه‌‌‌های بیماری‌‌‌اش را خودش پرداخت می‌‌‌کند. مشکل بزرگش این است که نیاز به تزریق خون تازه دارد و چشم انتظار مردمی است که به پایگاه‌‌‌های انتقال خون مراجعه می‌‌‌کنند. کتایون امیرابراهیمی در فیلم‌هایی همچون </a:t>
            </a:r>
            <a:r>
              <a:rPr lang="en-US" dirty="0" smtClean="0"/>
              <a:t>«</a:t>
            </a:r>
            <a:r>
              <a:rPr lang="fa-IR" dirty="0" smtClean="0"/>
              <a:t>ورود آقایان ممنوع»، «بازنده» و سریال‌‌‌های «بدون شرح» و «من یک مستاجرم</a:t>
            </a:r>
            <a:r>
              <a:rPr lang="en-US" dirty="0" smtClean="0"/>
              <a:t>» </a:t>
            </a:r>
            <a:r>
              <a:rPr lang="fa-IR" dirty="0" smtClean="0"/>
              <a:t>ایفای نقش کرده است</a:t>
            </a:r>
            <a:endParaRPr lang="fa-IR" dirty="0"/>
          </a:p>
        </p:txBody>
      </p:sp>
      <p:pic>
        <p:nvPicPr>
          <p:cNvPr id="3074" name="Picture 2"/>
          <p:cNvPicPr>
            <a:picLocks noChangeAspect="1" noChangeArrowheads="1"/>
          </p:cNvPicPr>
          <p:nvPr/>
        </p:nvPicPr>
        <p:blipFill>
          <a:blip r:embed="rId3" cstate="print"/>
          <a:srcRect/>
          <a:stretch>
            <a:fillRect/>
          </a:stretch>
        </p:blipFill>
        <p:spPr bwMode="auto">
          <a:xfrm>
            <a:off x="3290888" y="1"/>
            <a:ext cx="2562225" cy="16287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endParaRPr lang="fa-IR" dirty="0"/>
          </a:p>
        </p:txBody>
      </p:sp>
      <p:sp>
        <p:nvSpPr>
          <p:cNvPr id="3" name="Content Placeholder 2"/>
          <p:cNvSpPr>
            <a:spLocks noGrp="1"/>
          </p:cNvSpPr>
          <p:nvPr>
            <p:ph idx="1"/>
          </p:nvPr>
        </p:nvSpPr>
        <p:spPr/>
        <p:txBody>
          <a:bodyPr/>
          <a:lstStyle/>
          <a:p>
            <a:pPr algn="l" rtl="0"/>
            <a:r>
              <a:rPr lang="en-US" b="1" u="sng" dirty="0" smtClean="0"/>
              <a:t>30 Simple Ways You Can Prevent Cancer</a:t>
            </a:r>
            <a:endParaRPr lang="en-US" dirty="0" smtClean="0"/>
          </a:p>
          <a:p>
            <a:pPr algn="l" rtl="0"/>
            <a:r>
              <a:rPr lang="en-US" dirty="0" smtClean="0"/>
              <a:t>Cancers </a:t>
            </a:r>
            <a:r>
              <a:rPr lang="en-US" dirty="0"/>
              <a:t>don’t develop overnight. These cancer-fighting foods and other lifestyle moves can significantly reduce your cancer risk. Of course, you should always check with your doctor with any concerns.</a:t>
            </a:r>
          </a:p>
          <a:p>
            <a:pPr algn="r" rtl="0"/>
            <a:endParaRPr lang="fa-IR" dirty="0"/>
          </a:p>
        </p:txBody>
      </p:sp>
      <p:pic>
        <p:nvPicPr>
          <p:cNvPr id="4" name="Picture 3" descr="http://www.rd.com/wp-content/themes/readersdigest/images/inner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332656"/>
            <a:ext cx="2486769" cy="1152128"/>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normAutofit fontScale="85000" lnSpcReduction="20000"/>
          </a:bodyPr>
          <a:lstStyle/>
          <a:p>
            <a:endParaRPr lang="en-US" dirty="0" smtClean="0"/>
          </a:p>
          <a:p>
            <a:endParaRPr lang="en-US" dirty="0"/>
          </a:p>
          <a:p>
            <a:endParaRPr lang="en-US" dirty="0" smtClean="0"/>
          </a:p>
          <a:p>
            <a:endParaRPr lang="en-US" dirty="0"/>
          </a:p>
          <a:p>
            <a:pPr algn="l" rtl="0"/>
            <a:r>
              <a:rPr lang="en-US" b="1" dirty="0"/>
              <a:t>Cut out sugary </a:t>
            </a:r>
            <a:r>
              <a:rPr lang="en-US" b="1" dirty="0" smtClean="0"/>
              <a:t>drinks </a:t>
            </a:r>
            <a:endParaRPr lang="en-US" dirty="0"/>
          </a:p>
          <a:p>
            <a:pPr algn="l" rtl="0"/>
            <a:r>
              <a:rPr lang="en-US" dirty="0"/>
              <a:t>Not only do sugary drinks contribute to </a:t>
            </a:r>
            <a:r>
              <a:rPr lang="en-US" b="1" dirty="0"/>
              <a:t>obesity and diabetes</a:t>
            </a:r>
            <a:r>
              <a:rPr lang="en-US" dirty="0"/>
              <a:t>, they may also increase your risk of </a:t>
            </a:r>
            <a:r>
              <a:rPr lang="en-US" b="1" dirty="0"/>
              <a:t>endometrial cancer</a:t>
            </a:r>
            <a:r>
              <a:rPr lang="en-US" dirty="0"/>
              <a:t>. According to research from the University of Minnesota School of Public Health, women who drank large amounts of sugar-laden beverages had up to </a:t>
            </a:r>
            <a:r>
              <a:rPr lang="en-US" b="1" dirty="0"/>
              <a:t>an 87 percent </a:t>
            </a:r>
            <a:r>
              <a:rPr lang="en-US" dirty="0"/>
              <a:t>higher risk of endometrial cancer, likely due to the pounds these drinks can add.</a:t>
            </a:r>
          </a:p>
          <a:p>
            <a:endParaRPr lang="fa-IR" dirty="0"/>
          </a:p>
        </p:txBody>
      </p:sp>
      <p:pic>
        <p:nvPicPr>
          <p:cNvPr id="4" name="Picture 3" descr="http://www.rd.com/wp-content/uploads/2014/09/01-prevent-cancer-sugary-drinks-sl.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3808" y="260648"/>
            <a:ext cx="3619500" cy="2714625"/>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normAutofit lnSpcReduction="10000"/>
          </a:bodyPr>
          <a:lstStyle/>
          <a:p>
            <a:pPr algn="l" rtl="0"/>
            <a:endParaRPr lang="en-US" b="1" dirty="0" smtClean="0"/>
          </a:p>
          <a:p>
            <a:pPr algn="l" rtl="0"/>
            <a:endParaRPr lang="en-US" b="1" dirty="0"/>
          </a:p>
          <a:p>
            <a:pPr algn="l" rtl="0"/>
            <a:endParaRPr lang="en-US" b="1" dirty="0" smtClean="0"/>
          </a:p>
          <a:p>
            <a:pPr algn="l" rtl="0"/>
            <a:r>
              <a:rPr lang="en-US" b="1" dirty="0" smtClean="0"/>
              <a:t>Eat </a:t>
            </a:r>
            <a:r>
              <a:rPr lang="en-US" b="1" dirty="0"/>
              <a:t>"resistant starches."</a:t>
            </a:r>
            <a:endParaRPr lang="en-US" dirty="0"/>
          </a:p>
          <a:p>
            <a:pPr algn="l" rtl="0"/>
            <a:r>
              <a:rPr lang="en-US" sz="2000" dirty="0"/>
              <a:t>Resistant starch, found in foods </a:t>
            </a:r>
            <a:r>
              <a:rPr lang="en-US" sz="2000" b="1" dirty="0"/>
              <a:t>like green bananas, rolled oats, and white beans</a:t>
            </a:r>
            <a:r>
              <a:rPr lang="en-US" sz="2000" dirty="0"/>
              <a:t>, may help </a:t>
            </a:r>
            <a:r>
              <a:rPr lang="en-US" sz="2000" b="1" dirty="0"/>
              <a:t>reduce the increased risk of colon cancer from a diet high in red meat</a:t>
            </a:r>
            <a:r>
              <a:rPr lang="en-US" sz="2000" dirty="0"/>
              <a:t>. According to the </a:t>
            </a:r>
            <a:r>
              <a:rPr lang="en-US" sz="2000" i="1" dirty="0"/>
              <a:t>Journal of the American Association for Cancer Research</a:t>
            </a:r>
            <a:r>
              <a:rPr lang="en-US" sz="2000" dirty="0"/>
              <a:t>, participants in a study had a 30 percent increase in cell proliferation in the rectal tissue after eating 300 grams of lean red meat a day (about 10 ounces) for four weeks. After adding 40 grams of resistant starches a day while eating the meat, cell proliferation levels went back down to normal.</a:t>
            </a:r>
          </a:p>
          <a:p>
            <a:endParaRPr lang="fa-IR" dirty="0"/>
          </a:p>
        </p:txBody>
      </p:sp>
      <p:pic>
        <p:nvPicPr>
          <p:cNvPr id="6" name="Picture 5" descr="http://www.rd.com/wp-content/uploads/2014/09/02-prevent-cancer-oatmeal-sl.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1800" y="260648"/>
            <a:ext cx="3619500" cy="2714625"/>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normAutofit fontScale="85000" lnSpcReduction="20000"/>
          </a:bodyPr>
          <a:lstStyle/>
          <a:p>
            <a:endParaRPr lang="en-US" dirty="0" smtClean="0"/>
          </a:p>
          <a:p>
            <a:endParaRPr lang="en-US" dirty="0"/>
          </a:p>
          <a:p>
            <a:endParaRPr lang="en-US" dirty="0" smtClean="0"/>
          </a:p>
          <a:p>
            <a:pPr algn="l" rtl="0"/>
            <a:endParaRPr lang="en-US" b="1" dirty="0" smtClean="0"/>
          </a:p>
          <a:p>
            <a:pPr algn="l" rtl="0"/>
            <a:r>
              <a:rPr lang="en-US" b="1" dirty="0" smtClean="0"/>
              <a:t>Stand </a:t>
            </a:r>
            <a:r>
              <a:rPr lang="en-US" b="1" dirty="0"/>
              <a:t>more. Sit less.</a:t>
            </a:r>
            <a:endParaRPr lang="en-US" dirty="0"/>
          </a:p>
          <a:p>
            <a:pPr algn="l" rtl="0"/>
            <a:r>
              <a:rPr lang="en-US" dirty="0"/>
              <a:t>New studies suggest that people who spend most of their day sitting are at a </a:t>
            </a:r>
            <a:r>
              <a:rPr lang="en-US" b="1" dirty="0"/>
              <a:t>24 percent higher risk</a:t>
            </a:r>
            <a:r>
              <a:rPr lang="en-US" dirty="0"/>
              <a:t> for colon and endometrial cancer than people who spend less time in a chair. Other research showed that people who spent more time in front of the TV had a </a:t>
            </a:r>
            <a:r>
              <a:rPr lang="en-US" b="1" dirty="0"/>
              <a:t>54 percent increased risk of colon </a:t>
            </a:r>
            <a:r>
              <a:rPr lang="en-US" dirty="0"/>
              <a:t>cancer than those who watched less TV. Time to switch to a standing desk? If that's not an option, get up and walk around for a few minutes at least once an hour. </a:t>
            </a:r>
          </a:p>
          <a:p>
            <a:endParaRPr lang="fa-IR" dirty="0"/>
          </a:p>
        </p:txBody>
      </p:sp>
      <p:pic>
        <p:nvPicPr>
          <p:cNvPr id="4" name="Picture 3" descr="http://www.rd.com/wp-content/uploads/2014/09/03-prevent-cancer-stand-more-sl.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1800" y="260648"/>
            <a:ext cx="3619500" cy="2714625"/>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normAutofit fontScale="92500" lnSpcReduction="10000"/>
          </a:bodyPr>
          <a:lstStyle/>
          <a:p>
            <a:endParaRPr lang="en-US" dirty="0" smtClean="0"/>
          </a:p>
          <a:p>
            <a:endParaRPr lang="en-US" dirty="0"/>
          </a:p>
          <a:p>
            <a:endParaRPr lang="en-US" dirty="0" smtClean="0"/>
          </a:p>
          <a:p>
            <a:pPr algn="l" rtl="0"/>
            <a:r>
              <a:rPr lang="en-US" b="1" dirty="0"/>
              <a:t>Steam your broccoli.</a:t>
            </a:r>
            <a:endParaRPr lang="en-US" dirty="0"/>
          </a:p>
          <a:p>
            <a:pPr algn="l" rtl="0"/>
            <a:r>
              <a:rPr lang="en-US" sz="2600" dirty="0"/>
              <a:t>Broccoli is a cancer-preventing super food—one you should eat frequently. But take note: A study done </a:t>
            </a:r>
            <a:r>
              <a:rPr lang="en-US" sz="2600" b="1" dirty="0"/>
              <a:t>in 2008 by Italian researchers </a:t>
            </a:r>
            <a:r>
              <a:rPr lang="en-US" sz="2600" dirty="0"/>
              <a:t>found that </a:t>
            </a:r>
            <a:r>
              <a:rPr lang="en-US" sz="2600" b="1" dirty="0"/>
              <a:t>steamed broccoli contains more </a:t>
            </a:r>
            <a:r>
              <a:rPr lang="en-US" sz="2600" b="1" dirty="0" err="1"/>
              <a:t>glucosinolate</a:t>
            </a:r>
            <a:r>
              <a:rPr lang="en-US" sz="2600" dirty="0"/>
              <a:t> (the healthy components of the vegetable) than boiled, fried, or </a:t>
            </a:r>
            <a:r>
              <a:rPr lang="en-US" sz="2600" dirty="0" err="1"/>
              <a:t>microwaved</a:t>
            </a:r>
            <a:r>
              <a:rPr lang="en-US" sz="2600" dirty="0"/>
              <a:t> broccoli. Nutrients leach into the cooking water instead of remaining in the vegetable, according to the </a:t>
            </a:r>
            <a:r>
              <a:rPr lang="en-US" sz="2600" u="sng" dirty="0">
                <a:hlinkClick r:id="rId2"/>
              </a:rPr>
              <a:t>Harvard Family Health Guide</a:t>
            </a:r>
            <a:r>
              <a:rPr lang="en-US" sz="2600" dirty="0"/>
              <a:t>. </a:t>
            </a:r>
          </a:p>
          <a:p>
            <a:endParaRPr lang="fa-IR" dirty="0"/>
          </a:p>
        </p:txBody>
      </p:sp>
      <p:pic>
        <p:nvPicPr>
          <p:cNvPr id="4" name="Picture 3" descr="http://www.rd.com/wp-content/uploads/2014/09/05-prevent-cancer-broccoli-sl.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3808" y="260648"/>
            <a:ext cx="3619500" cy="2714625"/>
          </a:xfrm>
          <a:prstGeom prst="rect">
            <a:avLst/>
          </a:prstGeom>
          <a:noFill/>
          <a:ln>
            <a:noFill/>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225</TotalTime>
  <Words>3038</Words>
  <Application>Microsoft Office PowerPoint</Application>
  <PresentationFormat>On-screen Show (4:3)</PresentationFormat>
  <Paragraphs>185</Paragraphs>
  <Slides>45</Slides>
  <Notes>0</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Apex</vt:lpstr>
      <vt:lpstr>PowerPoint Presentation</vt:lpstr>
      <vt:lpstr>همایش سرطان روشهای پیشگیری از سرطان دکتر حمید قهرمانی کارشناس مسئول داروئی داروساز-دانشجوی MPH 1393/12/23</vt:lpstr>
      <vt:lpstr>PowerPoint Presentation</vt:lpstr>
      <vt:lpstr>نظريه WHO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و در پایان </vt:lpstr>
      <vt:lpstr>PowerPoint Presentation</vt:lpstr>
      <vt:lpstr> 10فرد مشهوری که با سرطان دست‌ و پنجه نرم کردند و شکستش دادند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 Ghahremani</dc:creator>
  <cp:lastModifiedBy>- Ghahremani</cp:lastModifiedBy>
  <cp:revision>31</cp:revision>
  <dcterms:created xsi:type="dcterms:W3CDTF">2015-03-12T12:55:23Z</dcterms:created>
  <dcterms:modified xsi:type="dcterms:W3CDTF">2015-03-14T05:29:31Z</dcterms:modified>
</cp:coreProperties>
</file>